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6" r:id="rId4"/>
    <p:sldId id="257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685800" y="5349902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508000" y="4853411"/>
            <a:ext cx="112776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44000" y="549276"/>
            <a:ext cx="2438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549276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4775200" y="76200"/>
            <a:ext cx="38608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685800" y="3444902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240633" y="2947085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375259" y="1316037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6198307" y="1316037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685800" y="6019800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85800" y="584911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609600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685800" y="105089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406400" y="1554162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86360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4165600" y="76200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0972800" y="6477000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85800" y="105089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685800" y="1057986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www.chinanews.com/gn/2019/05-23/8845540.s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www.unjs.com/baogao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www.unjs.com/mingrenmingyan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dirty="0" smtClean="0"/>
            </a:br>
            <a:r>
              <a:rPr lang="zh-CN" altLang="en-US" dirty="0" smtClean="0"/>
              <a:t>有色</a:t>
            </a:r>
            <a:r>
              <a:rPr lang="zh-CN" altLang="en-US" dirty="0" smtClean="0"/>
              <a:t>一中第二党支部</a:t>
            </a:r>
            <a:r>
              <a:rPr lang="zh-CN" altLang="en-US" dirty="0" smtClean="0"/>
              <a:t>党课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sz="4400" dirty="0" smtClean="0"/>
          </a:p>
          <a:p>
            <a:pPr>
              <a:buNone/>
            </a:pPr>
            <a:r>
              <a:rPr lang="en-US" altLang="zh-CN" sz="4400" dirty="0" smtClean="0"/>
              <a:t> </a:t>
            </a:r>
            <a:r>
              <a:rPr lang="en-US" altLang="zh-CN" sz="4400" dirty="0" smtClean="0"/>
              <a:t>            </a:t>
            </a:r>
            <a:r>
              <a:rPr lang="zh-CN" altLang="en-US" sz="4400" dirty="0" smtClean="0">
                <a:solidFill>
                  <a:srgbClr val="FF0000"/>
                </a:solidFill>
              </a:rPr>
              <a:t>不</a:t>
            </a:r>
            <a:r>
              <a:rPr lang="zh-CN" altLang="en-US" sz="4400" dirty="0" smtClean="0">
                <a:solidFill>
                  <a:srgbClr val="FF0000"/>
                </a:solidFill>
              </a:rPr>
              <a:t>忘初心 牢记</a:t>
            </a:r>
            <a:r>
              <a:rPr lang="zh-CN" altLang="en-US" sz="4400" dirty="0" smtClean="0">
                <a:solidFill>
                  <a:srgbClr val="FF0000"/>
                </a:solidFill>
              </a:rPr>
              <a:t>使命  </a:t>
            </a:r>
            <a:r>
              <a:rPr lang="zh-CN" altLang="en-US" sz="4400" dirty="0" smtClean="0">
                <a:solidFill>
                  <a:srgbClr val="FF0000"/>
                </a:solidFill>
              </a:rPr>
              <a:t>廉洁</a:t>
            </a:r>
            <a:r>
              <a:rPr lang="zh-CN" altLang="en-US" sz="4400" dirty="0" smtClean="0">
                <a:solidFill>
                  <a:srgbClr val="FF0000"/>
                </a:solidFill>
              </a:rPr>
              <a:t>从教</a:t>
            </a:r>
            <a:endParaRPr lang="en-US" altLang="zh-CN" sz="4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</a:t>
            </a:r>
            <a:r>
              <a:rPr lang="en-US" altLang="zh-CN" dirty="0" smtClean="0"/>
              <a:t>                                   </a:t>
            </a:r>
            <a:r>
              <a:rPr lang="zh-CN" altLang="en-US" dirty="0" smtClean="0"/>
              <a:t>有色</a:t>
            </a:r>
            <a:r>
              <a:rPr lang="zh-CN" altLang="en-US" dirty="0" smtClean="0"/>
              <a:t>一</a:t>
            </a:r>
            <a:r>
              <a:rPr lang="zh-CN" altLang="en-US" dirty="0" smtClean="0"/>
              <a:t>中   毛弟汉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党员教师   牢记誓言  不忘初心  率先垂范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共产党人的初心和使命：为中国人民谋幸福，为中华民族谋复兴。</a:t>
            </a:r>
            <a:endParaRPr lang="en-US" altLang="zh-CN" dirty="0" smtClean="0"/>
          </a:p>
          <a:p>
            <a:r>
              <a:rPr lang="zh-CN" altLang="en-US" dirty="0" smtClean="0"/>
              <a:t>共产党员的誓言：</a:t>
            </a:r>
            <a:r>
              <a:rPr lang="zh-CN" altLang="en-US" dirty="0" smtClean="0"/>
              <a:t>我志愿加入中国共产党，拥护党的纲领，遵守党的章程，履行党员义务，执行党的决定，严守党的纪律，保守党的秘密，对党忠诚，积极工作，为共产主义奋斗终身，随时准备为党和人民牺牲一切，永不叛党。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人民教师的誓词：我</a:t>
            </a:r>
            <a:r>
              <a:rPr lang="zh-CN" altLang="en-US" dirty="0" smtClean="0"/>
              <a:t>志愿成为一名人民教师，忠诚党的教育事业，遵守教育法律法规，履行教书育人职责，引领学生健康成长，</a:t>
            </a:r>
            <a:r>
              <a:rPr lang="zh-CN" altLang="en-US" dirty="0" smtClean="0">
                <a:solidFill>
                  <a:srgbClr val="FF0000"/>
                </a:solidFill>
              </a:rPr>
              <a:t>做到有理想信念、有道德情操、有扎实学识、有仁爱之心，</a:t>
            </a:r>
            <a:r>
              <a:rPr lang="zh-CN" altLang="en-US" dirty="0" smtClean="0"/>
              <a:t>为教育发展、国家繁荣和民族振兴努力奋斗！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不忘初心 牢记使命 走好新时代的长征路</a:t>
            </a:r>
            <a:r>
              <a:rPr lang="en-US" altLang="zh-CN" dirty="0" smtClean="0"/>
              <a:t>》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en-US" altLang="zh-CN" dirty="0" smtClean="0"/>
              <a:t>05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23</a:t>
            </a:r>
            <a:r>
              <a:rPr lang="zh-CN" altLang="en-US" dirty="0" smtClean="0"/>
              <a:t>日 </a:t>
            </a:r>
            <a:r>
              <a:rPr lang="en-US" altLang="zh-CN" dirty="0" smtClean="0"/>
              <a:t>20:44</a:t>
            </a:r>
            <a:r>
              <a:rPr lang="zh-CN" altLang="en-US" dirty="0" smtClean="0"/>
              <a:t>　来源：南方网 </a:t>
            </a:r>
            <a:r>
              <a:rPr lang="zh-CN" altLang="en-US" b="1" dirty="0" smtClean="0">
                <a:hlinkClick r:id="rId1"/>
              </a:rPr>
              <a:t>参与互动</a:t>
            </a:r>
            <a:r>
              <a:rPr lang="zh-CN" altLang="en-US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　　</a:t>
            </a:r>
            <a:r>
              <a:rPr lang="en-US" altLang="zh-CN" dirty="0" smtClean="0"/>
              <a:t>5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20</a:t>
            </a:r>
            <a:r>
              <a:rPr lang="zh-CN" altLang="en-US" dirty="0" smtClean="0"/>
              <a:t>日，习近平赴江西考察调研。上午，他到了位于赣州市区的江西金力永磁科技股份有限公司，下午的行程则集中在了赣州于都县。一周之前的中共中央政治局会议决定，从今年</a:t>
            </a:r>
            <a:r>
              <a:rPr lang="en-US" altLang="zh-CN" dirty="0" smtClean="0"/>
              <a:t>6</a:t>
            </a:r>
            <a:r>
              <a:rPr lang="zh-CN" altLang="en-US" dirty="0" smtClean="0"/>
              <a:t>月开始，在全党自上而下分两批开展“不忘初心、牢记使命”主题教育。在主题教育即将开展之际，习近平总书记此次到访中央红军长征集结出发地，引人关注。</a:t>
            </a:r>
            <a:r>
              <a:rPr lang="en-US" altLang="zh-CN" dirty="0" smtClean="0"/>
              <a:t>(5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21</a:t>
            </a:r>
            <a:r>
              <a:rPr lang="zh-CN" altLang="en-US" dirty="0" smtClean="0"/>
              <a:t>日央视网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/>
          </a:bodyPr>
          <a:lstStyle/>
          <a:p>
            <a:r>
              <a:rPr lang="zh-CN" altLang="en-US" dirty="0" smtClean="0"/>
              <a:t>为者常成，行者常至。从开启新纪元到跨入新时期，从站上新起点到进入新时代，</a:t>
            </a:r>
            <a:r>
              <a:rPr lang="en-US" altLang="zh-CN" dirty="0" smtClean="0"/>
              <a:t>2019</a:t>
            </a:r>
            <a:r>
              <a:rPr lang="zh-CN" altLang="en-US" dirty="0" smtClean="0"/>
              <a:t>年我们又来到一个新的时间节点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中华人民共和国成立</a:t>
            </a:r>
            <a:r>
              <a:rPr lang="en-US" altLang="zh-CN" dirty="0" smtClean="0"/>
              <a:t>70</a:t>
            </a:r>
            <a:r>
              <a:rPr lang="zh-CN" altLang="en-US" dirty="0" smtClean="0"/>
              <a:t>周年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习</a:t>
            </a:r>
            <a:r>
              <a:rPr lang="zh-CN" altLang="en-US" dirty="0" smtClean="0">
                <a:solidFill>
                  <a:srgbClr val="FF0000"/>
                </a:solidFill>
              </a:rPr>
              <a:t>近平</a:t>
            </a:r>
            <a:r>
              <a:rPr lang="zh-CN" altLang="en-US" dirty="0" smtClean="0">
                <a:solidFill>
                  <a:srgbClr val="FF0000"/>
                </a:solidFill>
              </a:rPr>
              <a:t>总书记指出</a:t>
            </a:r>
            <a:r>
              <a:rPr lang="zh-CN" altLang="en-US" dirty="0" smtClean="0">
                <a:solidFill>
                  <a:srgbClr val="FF0000"/>
                </a:solidFill>
              </a:rPr>
              <a:t>，</a:t>
            </a:r>
            <a:r>
              <a:rPr lang="zh-CN" altLang="en-US" dirty="0" smtClean="0"/>
              <a:t>建立中华人民共和国，这是无数革命先烈们用鲜血换来的。当年党和红军在长征途中一次次绝境重生，凭的是革命理想高于天，最后创造了难以置信的奇迹。现在国家发展了，人民生活变好了，我们要饮水思源，</a:t>
            </a:r>
            <a:r>
              <a:rPr lang="zh-CN" altLang="en-US" dirty="0" smtClean="0">
                <a:solidFill>
                  <a:srgbClr val="FF0000"/>
                </a:solidFill>
              </a:rPr>
              <a:t>不要忘了革命先烈，不要忘了党的初心和使命，不要忘了我们的革命理想、革命宗旨</a:t>
            </a:r>
            <a:r>
              <a:rPr lang="zh-CN" altLang="en-US" dirty="0" smtClean="0"/>
              <a:t>，不要忘了我们中央苏区、革命老区的父老乡亲们。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习近平总书记指出，对我们共产党人来说，中国革命历史是最好的营养剂。我们永远不能忘记自己是从哪里走来的，永远都要从革命的历史中汲取智慧和力量。</a:t>
            </a:r>
            <a:r>
              <a:rPr lang="zh-CN" altLang="en-US" dirty="0" smtClean="0"/>
              <a:t>如此，我们看到，党的十八大以来，河北西柏坡、山东沂蒙、福建古田、陕西延安、江西井冈山、江西于都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这些老区遍布着习近平总书记追寻初心的红色足迹，而</a:t>
            </a:r>
            <a:r>
              <a:rPr lang="zh-CN" altLang="en-US" dirty="0" smtClean="0">
                <a:solidFill>
                  <a:srgbClr val="FF0000"/>
                </a:solidFill>
              </a:rPr>
              <a:t>每一次革命老区之行，习近平总书记都始终追寻着共产党人的初心，每到一个革命老区、一座革命纪念馆，总不忘从红色遗迹中找寻先辈对初心的坚守，不忘告诫党员干部不忘初心、牢记使命、继续前进。因为只有不忘初心才能坚定信念、迎接挑战，唯有牢记使命才能继往开来、砥砺前行。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人民教师，廉洁从教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      廉洁</a:t>
            </a:r>
            <a:r>
              <a:rPr lang="zh-CN" altLang="en-US" dirty="0" smtClean="0">
                <a:solidFill>
                  <a:srgbClr val="FF0000"/>
                </a:solidFill>
              </a:rPr>
              <a:t>从教，</a:t>
            </a:r>
            <a:r>
              <a:rPr lang="zh-CN" altLang="en-US" dirty="0" smtClean="0"/>
              <a:t>是指教师在整个从教生涯中都要</a:t>
            </a:r>
            <a:r>
              <a:rPr lang="zh-CN" altLang="en-US" dirty="0" smtClean="0"/>
              <a:t>坚持</a:t>
            </a:r>
            <a:r>
              <a:rPr lang="zh-CN" altLang="en-US" dirty="0" smtClean="0"/>
              <a:t>执行廉操法</a:t>
            </a:r>
            <a:endParaRPr lang="zh-CN" altLang="en-US" dirty="0" smtClean="0"/>
          </a:p>
          <a:p>
            <a:pPr>
              <a:buNone/>
            </a:pPr>
            <a:r>
              <a:rPr lang="zh-CN" altLang="en-US" dirty="0" smtClean="0"/>
              <a:t>的原则，不贪学生及家长的钱</a:t>
            </a:r>
            <a:r>
              <a:rPr lang="zh-CN" altLang="en-US" dirty="0" smtClean="0"/>
              <a:t>物不贪占</a:t>
            </a:r>
            <a:r>
              <a:rPr lang="zh-CN" altLang="en-US" dirty="0" smtClean="0"/>
              <a:t>公共和他人的钱物，不染</a:t>
            </a:r>
            <a:endParaRPr lang="zh-CN" altLang="en-US" dirty="0" smtClean="0"/>
          </a:p>
          <a:p>
            <a:pPr>
              <a:buNone/>
            </a:pPr>
            <a:r>
              <a:rPr lang="zh-CN" altLang="en-US" dirty="0" smtClean="0"/>
              <a:t>社会上出现</a:t>
            </a:r>
            <a:r>
              <a:rPr lang="zh-CN" altLang="en-US" dirty="0" smtClean="0"/>
              <a:t>的一些</a:t>
            </a:r>
            <a:r>
              <a:rPr lang="zh-CN" altLang="en-US" dirty="0" smtClean="0"/>
              <a:t>贪</a:t>
            </a:r>
            <a:r>
              <a:rPr lang="zh-CN" altLang="en-US" dirty="0" smtClean="0"/>
              <a:t>、贿</a:t>
            </a:r>
            <a:r>
              <a:rPr lang="zh-CN" altLang="en-US" dirty="0" smtClean="0"/>
              <a:t>、欲等恶习，始终以清廉纯洁的</a:t>
            </a:r>
            <a:r>
              <a:rPr lang="zh-CN" altLang="en-US" dirty="0" smtClean="0"/>
              <a:t>道德</a:t>
            </a:r>
            <a:r>
              <a:rPr lang="zh-CN" altLang="en-US" dirty="0" smtClean="0"/>
              <a:t>品</a:t>
            </a:r>
            <a:endParaRPr lang="zh-CN" altLang="en-US" dirty="0" smtClean="0"/>
          </a:p>
          <a:p>
            <a:pPr>
              <a:buNone/>
            </a:pPr>
            <a:r>
              <a:rPr lang="zh-CN" altLang="en-US" dirty="0" smtClean="0"/>
              <a:t>行为</a:t>
            </a:r>
            <a:r>
              <a:rPr lang="zh-CN" altLang="en-US" dirty="0" smtClean="0"/>
              <a:t>学生和</a:t>
            </a:r>
            <a:r>
              <a:rPr lang="zh-CN" altLang="en-US" dirty="0" smtClean="0"/>
              <a:t>世人作出表率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“廉洁从教”</a:t>
            </a:r>
            <a:r>
              <a:rPr lang="zh-CN" altLang="en-US" dirty="0" smtClean="0"/>
              <a:t>不仅是党和人民对教师的</a:t>
            </a:r>
            <a:r>
              <a:rPr lang="zh-CN" altLang="en-US" dirty="0" smtClean="0"/>
              <a:t>严格要求，也</a:t>
            </a:r>
            <a:r>
              <a:rPr lang="zh-CN" altLang="en-US" dirty="0" smtClean="0"/>
              <a:t>是教师</a:t>
            </a:r>
            <a:endParaRPr lang="zh-CN" altLang="en-US" dirty="0" smtClean="0"/>
          </a:p>
          <a:p>
            <a:pPr>
              <a:buNone/>
            </a:pPr>
            <a:r>
              <a:rPr lang="zh-CN" altLang="en-US" dirty="0" smtClean="0"/>
              <a:t>“教书育人”的人格前提和</a:t>
            </a:r>
            <a:r>
              <a:rPr lang="zh-CN" altLang="en-US" dirty="0" smtClean="0"/>
              <a:t>品德基础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357166"/>
            <a:ext cx="8686800" cy="1071570"/>
          </a:xfrm>
        </p:spPr>
        <p:txBody>
          <a:bodyPr/>
          <a:lstStyle/>
          <a:p>
            <a:r>
              <a:rPr lang="zh-CN" altLang="en-US" dirty="0" smtClean="0"/>
              <a:t>廉洁从教四字诀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“学、守、奉、抵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lstStyle/>
          <a:p>
            <a:r>
              <a:rPr lang="zh-CN" altLang="en-US" dirty="0" smtClean="0"/>
              <a:t>“学”就是认真学法懂法，诚实</a:t>
            </a:r>
            <a:r>
              <a:rPr lang="zh-CN" altLang="en-US" dirty="0" smtClean="0"/>
              <a:t>守信，认真</a:t>
            </a:r>
            <a:r>
              <a:rPr lang="zh-CN" altLang="en-US" dirty="0" smtClean="0"/>
              <a:t>学习党的方针政策，学习国家的法律法规，学习时事政治是我们教育工作者的头等大事</a:t>
            </a:r>
            <a:r>
              <a:rPr lang="zh-CN" altLang="en-US" dirty="0" smtClean="0"/>
              <a:t>。</a:t>
            </a:r>
            <a:r>
              <a:rPr lang="zh-CN" altLang="en-US" dirty="0" smtClean="0"/>
              <a:t>一是要学习国家颁布的新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教育法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教师法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以及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中小学教师职业道德规范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，进一步明确教师应该具备的政策水平和政治思想素质</a:t>
            </a:r>
            <a:r>
              <a:rPr lang="en-US" altLang="zh-CN" dirty="0" smtClean="0"/>
              <a:t>;</a:t>
            </a:r>
            <a:r>
              <a:rPr lang="zh-CN" altLang="en-US" dirty="0" smtClean="0"/>
              <a:t>二是要通过听</a:t>
            </a:r>
            <a:r>
              <a:rPr lang="zh-CN" altLang="en-US" dirty="0" smtClean="0">
                <a:hlinkClick r:id="rId1"/>
              </a:rPr>
              <a:t>报告</a:t>
            </a:r>
            <a:r>
              <a:rPr lang="zh-CN" altLang="en-US" dirty="0" smtClean="0"/>
              <a:t>、看录像的形式，学习那些廉洁奉公、忠于职守的先进模范人物的好思想、好作风</a:t>
            </a:r>
            <a:r>
              <a:rPr lang="en-US" altLang="zh-CN" dirty="0" smtClean="0"/>
              <a:t>;</a:t>
            </a:r>
            <a:r>
              <a:rPr lang="zh-CN" altLang="en-US" dirty="0" smtClean="0"/>
              <a:t>三是要从一些反面的人和事件中学会明真理、辨是非、得教训，进而防微杜渐。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廉洁从教四字诀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“学、守、奉、抵”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“守”就是坚守高尚情操，为人师表情操即情感操守，指人的坚定而高尚的道德情感和道德品质。唐代文学家、教育家韩愈的</a:t>
            </a:r>
            <a:r>
              <a:rPr lang="zh-CN" altLang="en-US" dirty="0" smtClean="0">
                <a:hlinkClick r:id="rId1"/>
              </a:rPr>
              <a:t>名言</a:t>
            </a:r>
            <a:r>
              <a:rPr lang="zh-CN" altLang="en-US" dirty="0" smtClean="0"/>
              <a:t>是：“师者，所以传道、授业、解惑也”。他把“传道”作为教师的首要任务。高尚的道德情操是教师育人的品德基础。教师的教书育人的目的是为社会培育人才，教育和引导着广大青少年学生的人生观、世界观、价值观和道德观向着各个阶层所要求的人才方向前进。当一个廉洁奉公、大公无私、处处时时为他人利益、集体利益、社会利益着想的道德品质的高尚人，是人民教师一生的追求。所以，教师首先应该成为品德高尚、行为端正、学识渊博的人，才能为人师表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廉洁从教四字诀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“学、守、奉、抵”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“奉”就是发扬奉献精神，不图回报教师从事的职业</a:t>
            </a:r>
            <a:r>
              <a:rPr lang="zh-CN" altLang="en-US" dirty="0" smtClean="0"/>
              <a:t>是一</a:t>
            </a:r>
            <a:r>
              <a:rPr lang="zh-CN" altLang="en-US" dirty="0" smtClean="0"/>
              <a:t>个造福人类、奉献人生的事业</a:t>
            </a:r>
            <a:r>
              <a:rPr lang="zh-CN" altLang="en-US" dirty="0" smtClean="0"/>
              <a:t>。</a:t>
            </a:r>
            <a:r>
              <a:rPr lang="zh-CN" altLang="en-US" dirty="0" smtClean="0"/>
              <a:t>教师要做好教书育人工作，没有白天、黑夜之分，没有假日、节日之闲。教师要讲授好一门或数门学科的课程，必须付出全部的聪明才智和大量的时间，精力和心血。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廉洁从教四字诀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“学、守、奉、抵”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“抵”就是抵制不良风气，廉洁自律</a:t>
            </a:r>
            <a:r>
              <a:rPr lang="zh-CN" altLang="en-US" dirty="0" smtClean="0"/>
              <a:t>。</a:t>
            </a:r>
            <a:r>
              <a:rPr lang="zh-CN" altLang="en-US" dirty="0" smtClean="0"/>
              <a:t>有一段时间，有的学校在乱办班、乱收费，有的个别教师也在外面私自搞辅导。胆子小一点的老师虽然没办班，可也利用他老师的职权，私自为班上的学生订购一些辅导资料，也想从中获得一点蝇头小利。是的，无论是获小利也好，获大利也罢，它毕竟都是不义之财。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1998</Words>
  <Application>WPS 演示</Application>
  <PresentationFormat>全屏显示(4:3)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Wingdings 2</vt:lpstr>
      <vt:lpstr>Franklin Gothic Book</vt:lpstr>
      <vt:lpstr>Franklin Gothic Medium</vt:lpstr>
      <vt:lpstr>隶书</vt:lpstr>
      <vt:lpstr>华文楷体</vt:lpstr>
      <vt:lpstr>微软雅黑</vt:lpstr>
      <vt:lpstr>Arial Unicode MS</vt:lpstr>
      <vt:lpstr>Calibri</vt:lpstr>
      <vt:lpstr>跋涉</vt:lpstr>
      <vt:lpstr> 有色一中第二党支部党课 </vt:lpstr>
      <vt:lpstr>《不忘初心 牢记使命 走好新时代的长征路》 </vt:lpstr>
      <vt:lpstr>PowerPoint 演示文稿</vt:lpstr>
      <vt:lpstr>PowerPoint 演示文稿</vt:lpstr>
      <vt:lpstr>人民教师，廉洁从教</vt:lpstr>
      <vt:lpstr>廉洁从教四字诀——“学、守、奉、抵”</vt:lpstr>
      <vt:lpstr>廉洁从教四字诀——“学、守、奉、抵”</vt:lpstr>
      <vt:lpstr>廉洁从教四字诀——“学、守、奉、抵”</vt:lpstr>
      <vt:lpstr>廉洁从教四字诀——“学、守、奉、抵”</vt:lpstr>
      <vt:lpstr>党员教师   牢记誓言  不忘初心  率先垂范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有色一中第二党支部党课 </dc:title>
  <dc:creator/>
  <cp:lastModifiedBy>HiteVision</cp:lastModifiedBy>
  <cp:revision>9</cp:revision>
  <dcterms:created xsi:type="dcterms:W3CDTF">2019-05-27T23:37:28Z</dcterms:created>
  <dcterms:modified xsi:type="dcterms:W3CDTF">2019-05-28T00:35:08Z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