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587" r:id="rId4"/>
    <p:sldId id="648" r:id="rId5"/>
    <p:sldId id="588" r:id="rId6"/>
    <p:sldId id="590" r:id="rId7"/>
    <p:sldId id="591" r:id="rId9"/>
    <p:sldId id="735" r:id="rId10"/>
    <p:sldId id="784" r:id="rId11"/>
    <p:sldId id="785" r:id="rId12"/>
    <p:sldId id="825" r:id="rId13"/>
    <p:sldId id="672" r:id="rId14"/>
    <p:sldId id="673" r:id="rId15"/>
    <p:sldId id="674" r:id="rId16"/>
    <p:sldId id="602" r:id="rId17"/>
    <p:sldId id="676" r:id="rId18"/>
    <p:sldId id="677" r:id="rId19"/>
    <p:sldId id="704" r:id="rId20"/>
    <p:sldId id="675" r:id="rId21"/>
    <p:sldId id="747" r:id="rId22"/>
    <p:sldId id="746" r:id="rId23"/>
    <p:sldId id="603" r:id="rId24"/>
    <p:sldId id="737" r:id="rId25"/>
    <p:sldId id="738" r:id="rId26"/>
    <p:sldId id="739" r:id="rId27"/>
    <p:sldId id="740" r:id="rId28"/>
    <p:sldId id="741" r:id="rId29"/>
    <p:sldId id="742" r:id="rId30"/>
    <p:sldId id="707" r:id="rId31"/>
    <p:sldId id="706" r:id="rId32"/>
    <p:sldId id="734" r:id="rId33"/>
    <p:sldId id="592" r:id="rId34"/>
    <p:sldId id="539" r:id="rId35"/>
    <p:sldId id="520" r:id="rId36"/>
    <p:sldId id="604" r:id="rId37"/>
    <p:sldId id="605" r:id="rId38"/>
    <p:sldId id="606" r:id="rId39"/>
    <p:sldId id="640" r:id="rId40"/>
    <p:sldId id="641" r:id="rId41"/>
    <p:sldId id="678" r:id="rId42"/>
    <p:sldId id="748" r:id="rId43"/>
    <p:sldId id="608" r:id="rId44"/>
    <p:sldId id="736" r:id="rId45"/>
    <p:sldId id="777" r:id="rId46"/>
    <p:sldId id="594" r:id="rId47"/>
    <p:sldId id="593" r:id="rId48"/>
    <p:sldId id="610" r:id="rId49"/>
    <p:sldId id="621" r:id="rId50"/>
    <p:sldId id="609" r:id="rId51"/>
    <p:sldId id="435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690" y="39"/>
      </p:cViewPr>
      <p:guideLst>
        <p:guide orient="horz" pos="2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C:\Users\Administrator\Desktop\&#32844;&#19994;&#22312;&#26410;&#26469;&#30340;&#8220;&#34987;&#28120;&#27760;&#27010;&#29575;&#8221;.xls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Users\mrp\Desktop\2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file:///C:\Users\mrp\Desktop\&#26032;&#24314;%20Microsoft%20Excel%20&#24037;&#20316;&#34920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1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b="1" dirty="0">
                <a:solidFill>
                  <a:srgbClr val="FF0000"/>
                </a:solidFill>
              </a:rPr>
              <a:t>BBC</a:t>
            </a:r>
            <a:r>
              <a:rPr lang="zh-CN" altLang="en-US" sz="2800" b="1" dirty="0">
                <a:solidFill>
                  <a:srgbClr val="FF0000"/>
                </a:solidFill>
              </a:rPr>
              <a:t>预测  部分职业在未来的“被淘汰概率”</a:t>
            </a:r>
            <a:endParaRPr lang="zh-CN" altLang="en-US" sz="2800" b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0.198146984924623"/>
          <c:y val="0.032408345148875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425"/>
          <c:y val="0.176388888888889"/>
          <c:w val="0.871583333333333"/>
          <c:h val="0.46745370370370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[职业在未来的“被淘汰概率”.xls]杭州市!$A$1:$A$25</c:f>
              <c:strCache>
                <c:ptCount val="25"/>
                <c:pt idx="0">
                  <c:v>打字员</c:v>
                </c:pt>
                <c:pt idx="1">
                  <c:v>会计</c:v>
                </c:pt>
                <c:pt idx="2">
                  <c:v>保险业务员</c:v>
                </c:pt>
                <c:pt idx="3">
                  <c:v>银行职员</c:v>
                </c:pt>
                <c:pt idx="4">
                  <c:v>接线员</c:v>
                </c:pt>
                <c:pt idx="5">
                  <c:v>前台、客服</c:v>
                </c:pt>
                <c:pt idx="6">
                  <c:v>保安</c:v>
                </c:pt>
                <c:pt idx="7">
                  <c:v>房地产经纪人</c:v>
                </c:pt>
                <c:pt idx="8">
                  <c:v>工人</c:v>
                </c:pt>
                <c:pt idx="9">
                  <c:v>IT工程师</c:v>
                </c:pt>
                <c:pt idx="10">
                  <c:v>图书管理员</c:v>
                </c:pt>
                <c:pt idx="11">
                  <c:v>摄影师</c:v>
                </c:pt>
                <c:pt idx="12">
                  <c:v>演员、艺人</c:v>
                </c:pt>
                <c:pt idx="13">
                  <c:v>化妆师</c:v>
                </c:pt>
                <c:pt idx="14">
                  <c:v>翻译</c:v>
                </c:pt>
                <c:pt idx="15">
                  <c:v>警察</c:v>
                </c:pt>
                <c:pt idx="16">
                  <c:v>程序员</c:v>
                </c:pt>
                <c:pt idx="17">
                  <c:v>记者</c:v>
                </c:pt>
                <c:pt idx="18">
                  <c:v>健身教练</c:v>
                </c:pt>
                <c:pt idx="19">
                  <c:v>科学家、音乐家、艺术家</c:v>
                </c:pt>
                <c:pt idx="20">
                  <c:v>律师、法官</c:v>
                </c:pt>
                <c:pt idx="21">
                  <c:v>牙医、理疗师</c:v>
                </c:pt>
                <c:pt idx="22">
                  <c:v>建筑师</c:v>
                </c:pt>
                <c:pt idx="23">
                  <c:v>心理医生</c:v>
                </c:pt>
                <c:pt idx="24">
                  <c:v>教师</c:v>
                </c:pt>
              </c:strCache>
            </c:strRef>
          </c:cat>
          <c:val>
            <c:numRef>
              <c:f>[职业在未来的“被淘汰概率”.xls]杭州市!$B$1:$B$25</c:f>
              <c:numCache>
                <c:formatCode>0.00%</c:formatCode>
                <c:ptCount val="25"/>
                <c:pt idx="0">
                  <c:v>0.985</c:v>
                </c:pt>
                <c:pt idx="1">
                  <c:v>0.976</c:v>
                </c:pt>
                <c:pt idx="2">
                  <c:v>0.97</c:v>
                </c:pt>
                <c:pt idx="3">
                  <c:v>0.968</c:v>
                </c:pt>
                <c:pt idx="4">
                  <c:v>0.965</c:v>
                </c:pt>
                <c:pt idx="5">
                  <c:v>0.93</c:v>
                </c:pt>
                <c:pt idx="6">
                  <c:v>0.893</c:v>
                </c:pt>
                <c:pt idx="7" c:formatCode="0%">
                  <c:v>0.86</c:v>
                </c:pt>
                <c:pt idx="8" c:formatCode="0%">
                  <c:v>0.7</c:v>
                </c:pt>
                <c:pt idx="9">
                  <c:v>0.583</c:v>
                </c:pt>
                <c:pt idx="10">
                  <c:v>0.519</c:v>
                </c:pt>
                <c:pt idx="11">
                  <c:v>0.503</c:v>
                </c:pt>
                <c:pt idx="12">
                  <c:v>0.374</c:v>
                </c:pt>
                <c:pt idx="13">
                  <c:v>0.369</c:v>
                </c:pt>
                <c:pt idx="14">
                  <c:v>0.327</c:v>
                </c:pt>
                <c:pt idx="15">
                  <c:v>0.224</c:v>
                </c:pt>
                <c:pt idx="16">
                  <c:v>0.085</c:v>
                </c:pt>
                <c:pt idx="17">
                  <c:v>0.084</c:v>
                </c:pt>
                <c:pt idx="18">
                  <c:v>0.075</c:v>
                </c:pt>
                <c:pt idx="19">
                  <c:v>0.05</c:v>
                </c:pt>
                <c:pt idx="20">
                  <c:v>0.035</c:v>
                </c:pt>
                <c:pt idx="21">
                  <c:v>0.021</c:v>
                </c:pt>
                <c:pt idx="22">
                  <c:v>0.018</c:v>
                </c:pt>
                <c:pt idx="23">
                  <c:v>0.007</c:v>
                </c:pt>
                <c:pt idx="24">
                  <c:v>0.004</c:v>
                </c:pt>
              </c:numCache>
            </c:numRef>
          </c:val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[职业在未来的“被淘汰概率”.xls]杭州市!$A$1:$A$25</c:f>
              <c:strCache>
                <c:ptCount val="25"/>
                <c:pt idx="0">
                  <c:v>打字员</c:v>
                </c:pt>
                <c:pt idx="1">
                  <c:v>会计</c:v>
                </c:pt>
                <c:pt idx="2">
                  <c:v>保险业务员</c:v>
                </c:pt>
                <c:pt idx="3">
                  <c:v>银行职员</c:v>
                </c:pt>
                <c:pt idx="4">
                  <c:v>接线员</c:v>
                </c:pt>
                <c:pt idx="5">
                  <c:v>前台、客服</c:v>
                </c:pt>
                <c:pt idx="6">
                  <c:v>保安</c:v>
                </c:pt>
                <c:pt idx="7">
                  <c:v>房地产经纪人</c:v>
                </c:pt>
                <c:pt idx="8">
                  <c:v>工人</c:v>
                </c:pt>
                <c:pt idx="9">
                  <c:v>IT工程师</c:v>
                </c:pt>
                <c:pt idx="10">
                  <c:v>图书管理员</c:v>
                </c:pt>
                <c:pt idx="11">
                  <c:v>摄影师</c:v>
                </c:pt>
                <c:pt idx="12">
                  <c:v>演员、艺人</c:v>
                </c:pt>
                <c:pt idx="13">
                  <c:v>化妆师</c:v>
                </c:pt>
                <c:pt idx="14">
                  <c:v>翻译</c:v>
                </c:pt>
                <c:pt idx="15">
                  <c:v>警察</c:v>
                </c:pt>
                <c:pt idx="16">
                  <c:v>程序员</c:v>
                </c:pt>
                <c:pt idx="17">
                  <c:v>记者</c:v>
                </c:pt>
                <c:pt idx="18">
                  <c:v>健身教练</c:v>
                </c:pt>
                <c:pt idx="19">
                  <c:v>科学家、音乐家、艺术家</c:v>
                </c:pt>
                <c:pt idx="20">
                  <c:v>律师、法官</c:v>
                </c:pt>
                <c:pt idx="21">
                  <c:v>牙医、理疗师</c:v>
                </c:pt>
                <c:pt idx="22">
                  <c:v>建筑师</c:v>
                </c:pt>
                <c:pt idx="23">
                  <c:v>心理医生</c:v>
                </c:pt>
                <c:pt idx="24">
                  <c:v>教师</c:v>
                </c:pt>
              </c:strCache>
            </c:strRef>
          </c:cat>
          <c:val>
            <c:numRef>
              <c:f>[职业在未来的“被淘汰概率”.xls]杭州市!$C$1:$C$25</c:f>
              <c:numCache>
                <c:formatCode>General</c:formatCode>
                <c:ptCount val="2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94081775"/>
        <c:axId val="620355164"/>
      </c:barChart>
      <c:catAx>
        <c:axId val="794081775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20355164"/>
        <c:crosses val="autoZero"/>
        <c:auto val="1"/>
        <c:lblAlgn val="ctr"/>
        <c:lblOffset val="100"/>
        <c:noMultiLvlLbl val="0"/>
      </c:catAx>
      <c:valAx>
        <c:axId val="6203551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94081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b="1"/>
              <a:t>2017</a:t>
            </a:r>
            <a:r>
              <a:rPr lang="zh-CN" altLang="en-US" sz="2800" b="1"/>
              <a:t>与</a:t>
            </a:r>
            <a:r>
              <a:rPr lang="en-US" altLang="zh-CN" sz="2800" b="1"/>
              <a:t>2019</a:t>
            </a:r>
            <a:r>
              <a:rPr lang="zh-CN" altLang="en-US" sz="2800" b="1"/>
              <a:t>年限、选考对比</a:t>
            </a:r>
            <a:endParaRPr lang="zh-CN" altLang="en-US" sz="2800" b="1"/>
          </a:p>
        </c:rich>
      </c:tx>
      <c:layout>
        <c:manualLayout>
          <c:xMode val="edge"/>
          <c:yMode val="edge"/>
          <c:x val="0.310213216113788"/>
          <c:y val="0.0267571884984026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[2.xlsx]Sheet1!$B$1</c:f>
              <c:strCache>
                <c:ptCount val="1"/>
                <c:pt idx="0">
                  <c:v>2017年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[2.xlsx]Sheet1!$A$2:$A$6</c:f>
              <c:strCache>
                <c:ptCount val="5"/>
                <c:pt idx="0">
                  <c:v>限考0门</c:v>
                </c:pt>
                <c:pt idx="1">
                  <c:v>限考1门</c:v>
                </c:pt>
                <c:pt idx="2">
                  <c:v>限考2门</c:v>
                </c:pt>
                <c:pt idx="3">
                  <c:v>限考3门</c:v>
                </c:pt>
                <c:pt idx="4">
                  <c:v>选任何三门</c:v>
                </c:pt>
              </c:strCache>
            </c:strRef>
          </c:cat>
          <c:val>
            <c:numRef>
              <c:f>[2.xlsx]Sheet1!$B$2:$B$6</c:f>
              <c:numCache>
                <c:formatCode>0%</c:formatCode>
                <c:ptCount val="5"/>
                <c:pt idx="0">
                  <c:v>0.54</c:v>
                </c:pt>
                <c:pt idx="1">
                  <c:v>0.05</c:v>
                </c:pt>
                <c:pt idx="2">
                  <c:v>0.08</c:v>
                </c:pt>
                <c:pt idx="3">
                  <c:v>0.33</c:v>
                </c:pt>
                <c:pt idx="4">
                  <c:v>0.66</c:v>
                </c:pt>
              </c:numCache>
            </c:numRef>
          </c:val>
        </c:ser>
        <c:ser>
          <c:idx val="1"/>
          <c:order val="1"/>
          <c:tx>
            <c:strRef>
              <c:f>[2.xlsx]Sheet1!$C$1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2400" b="1"/>
                      <a:t>61.1%</a:t>
                    </a:r>
                    <a:endParaRPr lang="en-US" altLang="zh-CN" sz="2400" b="1"/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2400" b="1"/>
                      <a:t>6.8%</a:t>
                    </a:r>
                    <a:endParaRPr lang="en-US" altLang="zh-CN" sz="2400" b="1"/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2400" b="1"/>
                      <a:t>8.8%</a:t>
                    </a:r>
                    <a:endParaRPr lang="en-US" altLang="zh-CN" sz="2400" b="1"/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0229528535980149"/>
                  <c:y val="0.00670926517571885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2400" b="1"/>
                      <a:t>23.3%</a:t>
                    </a:r>
                    <a:endParaRPr lang="en-US" altLang="zh-CN" sz="2400" b="1"/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258290096999774"/>
                  <c:y val="-0.00266240681576145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2400" b="1"/>
                      <a:t>67.7%</a:t>
                    </a:r>
                    <a:endParaRPr lang="en-US" altLang="zh-CN" sz="2400" b="1"/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[2.xlsx]Sheet1!$A$2:$A$6</c:f>
              <c:strCache>
                <c:ptCount val="5"/>
                <c:pt idx="0">
                  <c:v>限考0门</c:v>
                </c:pt>
                <c:pt idx="1">
                  <c:v>限考1门</c:v>
                </c:pt>
                <c:pt idx="2">
                  <c:v>限考2门</c:v>
                </c:pt>
                <c:pt idx="3">
                  <c:v>限考3门</c:v>
                </c:pt>
                <c:pt idx="4">
                  <c:v>选任何三门</c:v>
                </c:pt>
              </c:strCache>
            </c:strRef>
          </c:cat>
          <c:val>
            <c:numRef>
              <c:f>[2.xlsx]Sheet1!$C$2:$C$6</c:f>
              <c:numCache>
                <c:formatCode>0.00%</c:formatCode>
                <c:ptCount val="5"/>
                <c:pt idx="0">
                  <c:v>0.611</c:v>
                </c:pt>
                <c:pt idx="1">
                  <c:v>0.068</c:v>
                </c:pt>
                <c:pt idx="2">
                  <c:v>0.088</c:v>
                </c:pt>
                <c:pt idx="3">
                  <c:v>0.233</c:v>
                </c:pt>
                <c:pt idx="4">
                  <c:v>0.677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5073352"/>
        <c:axId val="716217297"/>
      </c:barChart>
      <c:catAx>
        <c:axId val="1050733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16217297"/>
        <c:crosses val="autoZero"/>
        <c:auto val="1"/>
        <c:lblAlgn val="ctr"/>
        <c:lblOffset val="100"/>
        <c:noMultiLvlLbl val="0"/>
      </c:catAx>
      <c:valAx>
        <c:axId val="71621729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5073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 sz="1200" b="1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3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3600"/>
              <a:t>专业（类）单限一门学科分布</a:t>
            </a:r>
            <a:endParaRPr lang="zh-CN" altLang="en-US" sz="360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3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'[新建 Microsoft Excel 工作表.xlsx]Sheet1'!$A$1:$A$3</c:f>
              <c:strCache>
                <c:ptCount val="3"/>
                <c:pt idx="0">
                  <c:v>专业（类）单限一门学科</c:v>
                </c:pt>
                <c:pt idx="1">
                  <c:v>单限物理</c:v>
                </c:pt>
                <c:pt idx="2">
                  <c:v>单限化学</c:v>
                </c:pt>
              </c:strCache>
            </c:strRef>
          </c:cat>
          <c:val>
            <c:numRef>
              <c:f>'[新建 Microsoft Excel 工作表.xlsx]Sheet1'!$B$1:$B$3</c:f>
              <c:numCache>
                <c:formatCode>General</c:formatCode>
                <c:ptCount val="3"/>
                <c:pt idx="0">
                  <c:v>1795</c:v>
                </c:pt>
                <c:pt idx="1">
                  <c:v>1510</c:v>
                </c:pt>
                <c:pt idx="2">
                  <c:v>156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97989003"/>
        <c:axId val="184902871"/>
      </c:barChart>
      <c:catAx>
        <c:axId val="397989003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4902871"/>
        <c:crosses val="autoZero"/>
        <c:auto val="1"/>
        <c:lblAlgn val="ctr"/>
        <c:lblOffset val="100"/>
        <c:noMultiLvlLbl val="0"/>
      </c:catAx>
      <c:valAx>
        <c:axId val="184902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979890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2017</a:t>
            </a:r>
            <a:r>
              <a:rPr lang="zh-CN" sz="2400" dirty="0"/>
              <a:t>年北大在浙江录取</a:t>
            </a:r>
            <a:r>
              <a:rPr lang="en-US" sz="2400" dirty="0"/>
              <a:t>200</a:t>
            </a:r>
            <a:r>
              <a:rPr lang="zh-CN" sz="2400" dirty="0"/>
              <a:t>人</a:t>
            </a:r>
            <a:endParaRPr lang="zh-CN" sz="24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Sheet1!$A$1:$A$5</c:f>
              <c:strCache>
                <c:ptCount val="5"/>
                <c:pt idx="0">
                  <c:v>裸分录取</c:v>
                </c:pt>
                <c:pt idx="1">
                  <c:v>保送生</c:v>
                </c:pt>
                <c:pt idx="2">
                  <c:v>博雅计划</c:v>
                </c:pt>
                <c:pt idx="3">
                  <c:v>三位一体</c:v>
                </c:pt>
                <c:pt idx="4">
                  <c:v>自主招生等</c:v>
                </c:pt>
              </c:strCache>
            </c:strRef>
          </c:cat>
          <c:val>
            <c:numRef>
              <c:f>Sheet1!$B$1:$B$5</c:f>
              <c:numCache>
                <c:formatCode>General</c:formatCode>
                <c:ptCount val="5"/>
                <c:pt idx="0">
                  <c:v>12</c:v>
                </c:pt>
                <c:pt idx="1">
                  <c:v>29</c:v>
                </c:pt>
                <c:pt idx="2">
                  <c:v>10</c:v>
                </c:pt>
                <c:pt idx="3">
                  <c:v>65</c:v>
                </c:pt>
                <c:pt idx="4">
                  <c:v>84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857639199433667"/>
          <c:y val="0.876032484361703"/>
          <c:w val="0.879007796168766"/>
          <c:h val="0.1053488951119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dirty="0"/>
              <a:t>2017</a:t>
            </a:r>
            <a:r>
              <a:rPr lang="zh-CN" altLang="en-US" sz="2400" dirty="0"/>
              <a:t>年清华在浙江录取</a:t>
            </a:r>
            <a:r>
              <a:rPr lang="en-US" altLang="zh-CN" sz="2400" dirty="0"/>
              <a:t>150</a:t>
            </a:r>
            <a:r>
              <a:rPr lang="zh-CN" altLang="en-US" sz="2400" dirty="0"/>
              <a:t>人</a:t>
            </a:r>
            <a:endParaRPr lang="zh-CN" altLang="en-US" sz="24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3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Sheet1!$A$1:$A$3</c:f>
              <c:strCache>
                <c:ptCount val="3"/>
                <c:pt idx="0">
                  <c:v>裸分录取</c:v>
                </c:pt>
                <c:pt idx="1">
                  <c:v>三位一体</c:v>
                </c:pt>
                <c:pt idx="2">
                  <c:v>自主招生等</c:v>
                </c:pt>
              </c:strCache>
            </c:strRef>
          </c:cat>
          <c:val>
            <c:numRef>
              <c:f>Sheet1!$B$1:$B$3</c:f>
              <c:numCache>
                <c:formatCode>General</c:formatCode>
                <c:ptCount val="3"/>
                <c:pt idx="0">
                  <c:v>15</c:v>
                </c:pt>
                <c:pt idx="1">
                  <c:v>105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2703206578999"/>
          <c:y val="0.898546096399146"/>
          <c:w val="0.833696744622668"/>
          <c:h val="0.08163362050634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#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A0DA39-165A-44C4-B5A9-2689ADFAFF63}" type="doc">
      <dgm:prSet loTypeId="urn:microsoft.com/office/officeart/2005/8/layout/radial3" loCatId="relationship" qsTypeId="urn:microsoft.com/office/officeart/2005/8/quickstyle/simple2#1" qsCatId="simple" csTypeId="urn:microsoft.com/office/officeart/2005/8/colors/colorful4#1" csCatId="colorful" phldr="1"/>
      <dgm:spPr/>
      <dgm:t>
        <a:bodyPr/>
        <a:lstStyle/>
        <a:p>
          <a:endParaRPr lang="zh-CN" altLang="en-US"/>
        </a:p>
      </dgm:t>
    </dgm:pt>
    <dgm:pt modelId="{B2CB526C-D488-4814-9BAA-6499CBE9644E}">
      <dgm:prSet phldrT="[文本]"/>
      <dgm:spPr/>
      <dgm:t>
        <a:bodyPr/>
        <a:lstStyle/>
        <a:p>
          <a:r>
            <a:rPr lang="zh-CN" altLang="en-US" dirty="0"/>
            <a:t>生涯规划</a:t>
          </a:r>
          <a:endParaRPr lang="en-US" altLang="zh-CN" dirty="0"/>
        </a:p>
        <a:p>
          <a:r>
            <a:rPr lang="zh-CN" altLang="en-US" dirty="0"/>
            <a:t>价值取向 </a:t>
          </a:r>
        </a:p>
      </dgm:t>
    </dgm:pt>
    <dgm:pt modelId="{634145B7-CC27-456A-857C-E7BEB9B06953}" cxnId="{DAEE5DDF-23FE-43CF-912B-244F7AB2D86D}" type="parTrans">
      <dgm:prSet/>
      <dgm:spPr/>
      <dgm:t>
        <a:bodyPr/>
        <a:lstStyle/>
        <a:p>
          <a:endParaRPr lang="zh-CN" altLang="en-US"/>
        </a:p>
      </dgm:t>
    </dgm:pt>
    <dgm:pt modelId="{047F3CE3-525C-4911-A139-CABBF94644F1}" cxnId="{DAEE5DDF-23FE-43CF-912B-244F7AB2D86D}" type="sibTrans">
      <dgm:prSet/>
      <dgm:spPr/>
      <dgm:t>
        <a:bodyPr/>
        <a:lstStyle/>
        <a:p>
          <a:endParaRPr lang="zh-CN" altLang="en-US"/>
        </a:p>
      </dgm:t>
    </dgm:pt>
    <dgm:pt modelId="{6EE3FD51-45CE-49EA-B2C9-22250265DB29}">
      <dgm:prSet phldrT="[文本]"/>
      <dgm:spPr/>
      <dgm:t>
        <a:bodyPr/>
        <a:lstStyle/>
        <a:p>
          <a:r>
            <a:rPr lang="zh-CN" altLang="en-US" dirty="0"/>
            <a:t>潜能优势</a:t>
          </a:r>
        </a:p>
      </dgm:t>
    </dgm:pt>
    <dgm:pt modelId="{2D603AE2-D89E-4ED6-B38B-D57DA2FF0192}" cxnId="{4D3CBF73-3381-43ED-86C7-1F7ABF43070E}" type="parTrans">
      <dgm:prSet/>
      <dgm:spPr/>
      <dgm:t>
        <a:bodyPr/>
        <a:lstStyle/>
        <a:p>
          <a:endParaRPr lang="zh-CN" altLang="en-US"/>
        </a:p>
      </dgm:t>
    </dgm:pt>
    <dgm:pt modelId="{48C2D278-F0C4-4CD1-9E48-28FCDE663425}" cxnId="{4D3CBF73-3381-43ED-86C7-1F7ABF43070E}" type="sibTrans">
      <dgm:prSet/>
      <dgm:spPr/>
      <dgm:t>
        <a:bodyPr/>
        <a:lstStyle/>
        <a:p>
          <a:endParaRPr lang="zh-CN" altLang="en-US"/>
        </a:p>
      </dgm:t>
    </dgm:pt>
    <dgm:pt modelId="{7F3FD469-4940-42F3-B2ED-CA69A65919AA}">
      <dgm:prSet phldrT="[文本]"/>
      <dgm:spPr/>
      <dgm:t>
        <a:bodyPr/>
        <a:lstStyle/>
        <a:p>
          <a:r>
            <a:rPr lang="zh-CN" altLang="en-US" dirty="0"/>
            <a:t>学科优势</a:t>
          </a:r>
        </a:p>
      </dgm:t>
    </dgm:pt>
    <dgm:pt modelId="{CAD9640D-AACE-476A-A69B-8F2F875D8A7A}" cxnId="{BA21E235-D1FE-45FB-BA54-C8BC7BDEA355}" type="parTrans">
      <dgm:prSet/>
      <dgm:spPr/>
      <dgm:t>
        <a:bodyPr/>
        <a:lstStyle/>
        <a:p>
          <a:endParaRPr lang="zh-CN" altLang="en-US"/>
        </a:p>
      </dgm:t>
    </dgm:pt>
    <dgm:pt modelId="{0CF73486-B436-44CA-B5B7-E2EFD8442AEA}" cxnId="{BA21E235-D1FE-45FB-BA54-C8BC7BDEA355}" type="sibTrans">
      <dgm:prSet/>
      <dgm:spPr/>
      <dgm:t>
        <a:bodyPr/>
        <a:lstStyle/>
        <a:p>
          <a:endParaRPr lang="zh-CN" altLang="en-US"/>
        </a:p>
      </dgm:t>
    </dgm:pt>
    <dgm:pt modelId="{29F37BD8-01D0-4207-A9A5-82C321ED8CC7}">
      <dgm:prSet phldrT="[文本]"/>
      <dgm:spPr/>
      <dgm:t>
        <a:bodyPr/>
        <a:lstStyle/>
        <a:p>
          <a:r>
            <a:rPr lang="zh-CN" altLang="en-US" dirty="0"/>
            <a:t>专业优势</a:t>
          </a:r>
        </a:p>
      </dgm:t>
    </dgm:pt>
    <dgm:pt modelId="{8C542DAF-B126-43B4-B9D7-0DA94127F473}" cxnId="{B00EABFF-081D-4B7A-BC47-AA0F9CC2BF0A}" type="parTrans">
      <dgm:prSet/>
      <dgm:spPr/>
      <dgm:t>
        <a:bodyPr/>
        <a:lstStyle/>
        <a:p>
          <a:endParaRPr lang="zh-CN" altLang="en-US"/>
        </a:p>
      </dgm:t>
    </dgm:pt>
    <dgm:pt modelId="{4E1B4E53-F996-47F3-937A-1B3676745D24}" cxnId="{B00EABFF-081D-4B7A-BC47-AA0F9CC2BF0A}" type="sibTrans">
      <dgm:prSet/>
      <dgm:spPr/>
      <dgm:t>
        <a:bodyPr/>
        <a:lstStyle/>
        <a:p>
          <a:endParaRPr lang="zh-CN" altLang="en-US"/>
        </a:p>
      </dgm:t>
    </dgm:pt>
    <dgm:pt modelId="{97CABFEE-054C-4ABF-AD59-EC158C62B79B}">
      <dgm:prSet phldrT="[文本]"/>
      <dgm:spPr/>
      <dgm:t>
        <a:bodyPr/>
        <a:lstStyle/>
        <a:p>
          <a:r>
            <a:rPr lang="zh-CN" altLang="en-US" dirty="0"/>
            <a:t>职业优势</a:t>
          </a:r>
        </a:p>
      </dgm:t>
    </dgm:pt>
    <dgm:pt modelId="{3647B895-4E2F-49E2-A782-FD3DD97B2F15}" cxnId="{3C01087E-8D6A-465A-9EAE-792B30D8E469}" type="parTrans">
      <dgm:prSet/>
      <dgm:spPr/>
      <dgm:t>
        <a:bodyPr/>
        <a:lstStyle/>
        <a:p>
          <a:endParaRPr lang="zh-CN" altLang="en-US"/>
        </a:p>
      </dgm:t>
    </dgm:pt>
    <dgm:pt modelId="{97F66A4A-6E3A-44E4-9371-B3B771E6443C}" cxnId="{3C01087E-8D6A-465A-9EAE-792B30D8E469}" type="sibTrans">
      <dgm:prSet/>
      <dgm:spPr/>
      <dgm:t>
        <a:bodyPr/>
        <a:lstStyle/>
        <a:p>
          <a:endParaRPr lang="zh-CN" altLang="en-US"/>
        </a:p>
      </dgm:t>
    </dgm:pt>
    <dgm:pt modelId="{5BCD1FE1-1CD7-409B-A503-0DC7FA40787D}" type="pres">
      <dgm:prSet presAssocID="{5CA0DA39-165A-44C4-B5A9-2689ADFAFF63}" presName="composite" presStyleCnt="0">
        <dgm:presLayoutVars>
          <dgm:chMax val="1"/>
          <dgm:dir/>
          <dgm:resizeHandles val="exact"/>
        </dgm:presLayoutVars>
      </dgm:prSet>
      <dgm:spPr/>
    </dgm:pt>
    <dgm:pt modelId="{D6D7F054-14B8-4020-811B-5C2F7144AD62}" type="pres">
      <dgm:prSet presAssocID="{5CA0DA39-165A-44C4-B5A9-2689ADFAFF63}" presName="radial" presStyleCnt="0">
        <dgm:presLayoutVars>
          <dgm:animLvl val="ctr"/>
        </dgm:presLayoutVars>
      </dgm:prSet>
      <dgm:spPr/>
    </dgm:pt>
    <dgm:pt modelId="{3013EAA8-12F9-477E-AD92-B5FF082483C1}" type="pres">
      <dgm:prSet presAssocID="{B2CB526C-D488-4814-9BAA-6499CBE9644E}" presName="centerShape" presStyleLbl="vennNode1" presStyleIdx="0" presStyleCnt="5" custLinFactNeighborX="565" custLinFactNeighborY="942"/>
      <dgm:spPr/>
    </dgm:pt>
    <dgm:pt modelId="{396DD2C3-0CD8-4E43-BD03-1BCA3EF1BC7C}" type="pres">
      <dgm:prSet presAssocID="{6EE3FD51-45CE-49EA-B2C9-22250265DB29}" presName="node" presStyleLbl="vennNode1" presStyleIdx="1" presStyleCnt="5">
        <dgm:presLayoutVars>
          <dgm:bulletEnabled val="1"/>
        </dgm:presLayoutVars>
      </dgm:prSet>
      <dgm:spPr/>
    </dgm:pt>
    <dgm:pt modelId="{51758C8C-B4B0-47DA-BF20-3C207BC41F1B}" type="pres">
      <dgm:prSet presAssocID="{7F3FD469-4940-42F3-B2ED-CA69A65919AA}" presName="node" presStyleLbl="vennNode1" presStyleIdx="2" presStyleCnt="5">
        <dgm:presLayoutVars>
          <dgm:bulletEnabled val="1"/>
        </dgm:presLayoutVars>
      </dgm:prSet>
      <dgm:spPr/>
    </dgm:pt>
    <dgm:pt modelId="{8D31498A-BDD5-485B-9F3F-2811F82E8EEC}" type="pres">
      <dgm:prSet presAssocID="{29F37BD8-01D0-4207-A9A5-82C321ED8CC7}" presName="node" presStyleLbl="vennNode1" presStyleIdx="3" presStyleCnt="5">
        <dgm:presLayoutVars>
          <dgm:bulletEnabled val="1"/>
        </dgm:presLayoutVars>
      </dgm:prSet>
      <dgm:spPr/>
    </dgm:pt>
    <dgm:pt modelId="{735A5F70-2C42-4CB3-BEAB-6B5940E8446C}" type="pres">
      <dgm:prSet presAssocID="{97CABFEE-054C-4ABF-AD59-EC158C62B79B}" presName="node" presStyleLbl="vennNode1" presStyleIdx="4" presStyleCnt="5">
        <dgm:presLayoutVars>
          <dgm:bulletEnabled val="1"/>
        </dgm:presLayoutVars>
      </dgm:prSet>
      <dgm:spPr/>
    </dgm:pt>
  </dgm:ptLst>
  <dgm:cxnLst>
    <dgm:cxn modelId="{7BFD3802-EC05-48F2-9CF0-86BEFFA45C21}" type="presOf" srcId="{B2CB526C-D488-4814-9BAA-6499CBE9644E}" destId="{3013EAA8-12F9-477E-AD92-B5FF082483C1}" srcOrd="0" destOrd="0" presId="urn:microsoft.com/office/officeart/2005/8/layout/radial3"/>
    <dgm:cxn modelId="{BA21E235-D1FE-45FB-BA54-C8BC7BDEA355}" srcId="{B2CB526C-D488-4814-9BAA-6499CBE9644E}" destId="{7F3FD469-4940-42F3-B2ED-CA69A65919AA}" srcOrd="1" destOrd="0" parTransId="{CAD9640D-AACE-476A-A69B-8F2F875D8A7A}" sibTransId="{0CF73486-B436-44CA-B5B7-E2EFD8442AEA}"/>
    <dgm:cxn modelId="{5D85DA4C-8E41-43A6-8AAC-785BAFF7CA88}" type="presOf" srcId="{29F37BD8-01D0-4207-A9A5-82C321ED8CC7}" destId="{8D31498A-BDD5-485B-9F3F-2811F82E8EEC}" srcOrd="0" destOrd="0" presId="urn:microsoft.com/office/officeart/2005/8/layout/radial3"/>
    <dgm:cxn modelId="{4D3CBF73-3381-43ED-86C7-1F7ABF43070E}" srcId="{B2CB526C-D488-4814-9BAA-6499CBE9644E}" destId="{6EE3FD51-45CE-49EA-B2C9-22250265DB29}" srcOrd="0" destOrd="0" parTransId="{2D603AE2-D89E-4ED6-B38B-D57DA2FF0192}" sibTransId="{48C2D278-F0C4-4CD1-9E48-28FCDE663425}"/>
    <dgm:cxn modelId="{3C01087E-8D6A-465A-9EAE-792B30D8E469}" srcId="{B2CB526C-D488-4814-9BAA-6499CBE9644E}" destId="{97CABFEE-054C-4ABF-AD59-EC158C62B79B}" srcOrd="3" destOrd="0" parTransId="{3647B895-4E2F-49E2-A782-FD3DD97B2F15}" sibTransId="{97F66A4A-6E3A-44E4-9371-B3B771E6443C}"/>
    <dgm:cxn modelId="{BA774A8D-9F2F-4B76-8ABA-E8B27F27B93C}" type="presOf" srcId="{97CABFEE-054C-4ABF-AD59-EC158C62B79B}" destId="{735A5F70-2C42-4CB3-BEAB-6B5940E8446C}" srcOrd="0" destOrd="0" presId="urn:microsoft.com/office/officeart/2005/8/layout/radial3"/>
    <dgm:cxn modelId="{5AE6289C-24F0-44B9-8100-05D2B27B2037}" type="presOf" srcId="{5CA0DA39-165A-44C4-B5A9-2689ADFAFF63}" destId="{5BCD1FE1-1CD7-409B-A503-0DC7FA40787D}" srcOrd="0" destOrd="0" presId="urn:microsoft.com/office/officeart/2005/8/layout/radial3"/>
    <dgm:cxn modelId="{B0CD3AAB-B769-44D8-8AFD-35B5110C14D2}" type="presOf" srcId="{6EE3FD51-45CE-49EA-B2C9-22250265DB29}" destId="{396DD2C3-0CD8-4E43-BD03-1BCA3EF1BC7C}" srcOrd="0" destOrd="0" presId="urn:microsoft.com/office/officeart/2005/8/layout/radial3"/>
    <dgm:cxn modelId="{C02D54B6-7EAC-4266-B6E6-044BF5D9536F}" type="presOf" srcId="{7F3FD469-4940-42F3-B2ED-CA69A65919AA}" destId="{51758C8C-B4B0-47DA-BF20-3C207BC41F1B}" srcOrd="0" destOrd="0" presId="urn:microsoft.com/office/officeart/2005/8/layout/radial3"/>
    <dgm:cxn modelId="{DAEE5DDF-23FE-43CF-912B-244F7AB2D86D}" srcId="{5CA0DA39-165A-44C4-B5A9-2689ADFAFF63}" destId="{B2CB526C-D488-4814-9BAA-6499CBE9644E}" srcOrd="0" destOrd="0" parTransId="{634145B7-CC27-456A-857C-E7BEB9B06953}" sibTransId="{047F3CE3-525C-4911-A139-CABBF94644F1}"/>
    <dgm:cxn modelId="{B00EABFF-081D-4B7A-BC47-AA0F9CC2BF0A}" srcId="{B2CB526C-D488-4814-9BAA-6499CBE9644E}" destId="{29F37BD8-01D0-4207-A9A5-82C321ED8CC7}" srcOrd="2" destOrd="0" parTransId="{8C542DAF-B126-43B4-B9D7-0DA94127F473}" sibTransId="{4E1B4E53-F996-47F3-937A-1B3676745D24}"/>
    <dgm:cxn modelId="{A4E34AA1-06E4-4926-BAEF-A3379C5EC9DC}" type="presParOf" srcId="{5BCD1FE1-1CD7-409B-A503-0DC7FA40787D}" destId="{D6D7F054-14B8-4020-811B-5C2F7144AD62}" srcOrd="0" destOrd="0" presId="urn:microsoft.com/office/officeart/2005/8/layout/radial3"/>
    <dgm:cxn modelId="{D6BE67DB-E013-4C2D-9E47-4E62A6AEC84B}" type="presParOf" srcId="{D6D7F054-14B8-4020-811B-5C2F7144AD62}" destId="{3013EAA8-12F9-477E-AD92-B5FF082483C1}" srcOrd="0" destOrd="0" presId="urn:microsoft.com/office/officeart/2005/8/layout/radial3"/>
    <dgm:cxn modelId="{01A5A406-C7AB-4600-8144-3A8FAC868454}" type="presParOf" srcId="{D6D7F054-14B8-4020-811B-5C2F7144AD62}" destId="{396DD2C3-0CD8-4E43-BD03-1BCA3EF1BC7C}" srcOrd="1" destOrd="0" presId="urn:microsoft.com/office/officeart/2005/8/layout/radial3"/>
    <dgm:cxn modelId="{C417D9DB-0976-48C4-ABB2-872E6BED29BD}" type="presParOf" srcId="{D6D7F054-14B8-4020-811B-5C2F7144AD62}" destId="{51758C8C-B4B0-47DA-BF20-3C207BC41F1B}" srcOrd="2" destOrd="0" presId="urn:microsoft.com/office/officeart/2005/8/layout/radial3"/>
    <dgm:cxn modelId="{05F286B5-AD9A-497A-A92A-B3B76F8C8B2D}" type="presParOf" srcId="{D6D7F054-14B8-4020-811B-5C2F7144AD62}" destId="{8D31498A-BDD5-485B-9F3F-2811F82E8EEC}" srcOrd="3" destOrd="0" presId="urn:microsoft.com/office/officeart/2005/8/layout/radial3"/>
    <dgm:cxn modelId="{7A9BCFEC-8CD7-4311-BBD2-DB4BDFB84CA0}" type="presParOf" srcId="{D6D7F054-14B8-4020-811B-5C2F7144AD62}" destId="{735A5F70-2C42-4CB3-BEAB-6B5940E8446C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4C1A84-004E-4726-ACEA-16C06F49D884}" type="doc">
      <dgm:prSet loTypeId="urn:microsoft.com/office/officeart/2005/8/layout/cycle6#1" loCatId="relationship" qsTypeId="urn:microsoft.com/office/officeart/2005/8/quickstyle/simple1#7" qsCatId="simple" csTypeId="urn:microsoft.com/office/officeart/2005/8/colors/colorful3#1" csCatId="colorful" phldr="1"/>
      <dgm:spPr/>
      <dgm:t>
        <a:bodyPr/>
        <a:lstStyle/>
        <a:p>
          <a:endParaRPr lang="zh-CN" altLang="en-US"/>
        </a:p>
      </dgm:t>
    </dgm:pt>
    <dgm:pt modelId="{3C88B5E8-0EA1-4282-9305-E7722E6A2C14}">
      <dgm:prSet phldrT="[文本]"/>
      <dgm:spPr/>
      <dgm:t>
        <a:bodyPr/>
        <a:lstStyle/>
        <a:p>
          <a:r>
            <a:rPr lang="zh-CN" altLang="en-US" dirty="0"/>
            <a:t>做人问题</a:t>
          </a:r>
        </a:p>
      </dgm:t>
    </dgm:pt>
    <dgm:pt modelId="{E0811888-C927-49EE-A760-C5991DF4CE97}" cxnId="{59C57A02-2E0A-4990-9C56-99FE4F4FD263}" type="parTrans">
      <dgm:prSet/>
      <dgm:spPr/>
      <dgm:t>
        <a:bodyPr/>
        <a:lstStyle/>
        <a:p>
          <a:endParaRPr lang="zh-CN" altLang="en-US"/>
        </a:p>
      </dgm:t>
    </dgm:pt>
    <dgm:pt modelId="{8F53EB85-B700-49B2-8BEA-71A87FB7CE94}" cxnId="{59C57A02-2E0A-4990-9C56-99FE4F4FD263}" type="sibTrans">
      <dgm:prSet/>
      <dgm:spPr/>
      <dgm:t>
        <a:bodyPr/>
        <a:lstStyle/>
        <a:p>
          <a:endParaRPr lang="zh-CN" altLang="en-US"/>
        </a:p>
      </dgm:t>
    </dgm:pt>
    <dgm:pt modelId="{AB2D003A-7E61-4FAA-BFD7-F6F8E4A9A3BC}">
      <dgm:prSet phldrT="[文本]"/>
      <dgm:spPr/>
      <dgm:t>
        <a:bodyPr/>
        <a:lstStyle/>
        <a:p>
          <a:r>
            <a:rPr lang="zh-CN" altLang="en-US" dirty="0"/>
            <a:t>学习目标</a:t>
          </a:r>
        </a:p>
      </dgm:t>
    </dgm:pt>
    <dgm:pt modelId="{0DE54EB8-725A-452A-9EA9-38FBA1237A5D}" cxnId="{D9D3AF03-CB30-4A75-892C-2404D1B97EFB}" type="parTrans">
      <dgm:prSet/>
      <dgm:spPr/>
      <dgm:t>
        <a:bodyPr/>
        <a:lstStyle/>
        <a:p>
          <a:endParaRPr lang="zh-CN" altLang="en-US"/>
        </a:p>
      </dgm:t>
    </dgm:pt>
    <dgm:pt modelId="{F4CFC3FF-E399-4135-9956-8FF9A1209779}" cxnId="{D9D3AF03-CB30-4A75-892C-2404D1B97EFB}" type="sibTrans">
      <dgm:prSet/>
      <dgm:spPr/>
      <dgm:t>
        <a:bodyPr/>
        <a:lstStyle/>
        <a:p>
          <a:endParaRPr lang="zh-CN" altLang="en-US"/>
        </a:p>
      </dgm:t>
    </dgm:pt>
    <dgm:pt modelId="{67594ED4-8E03-4398-9BB2-EFA5123A5BD9}">
      <dgm:prSet phldrT="[文本]"/>
      <dgm:spPr/>
      <dgm:t>
        <a:bodyPr/>
        <a:lstStyle/>
        <a:p>
          <a:r>
            <a:rPr lang="zh-CN" altLang="en-US" dirty="0"/>
            <a:t>学习动力</a:t>
          </a:r>
        </a:p>
      </dgm:t>
    </dgm:pt>
    <dgm:pt modelId="{4937279C-170E-4DF5-916D-C309C94356A1}" cxnId="{9F31144D-D0F1-43E7-AFD5-5FBFCA01317D}" type="parTrans">
      <dgm:prSet/>
      <dgm:spPr/>
      <dgm:t>
        <a:bodyPr/>
        <a:lstStyle/>
        <a:p>
          <a:endParaRPr lang="zh-CN" altLang="en-US"/>
        </a:p>
      </dgm:t>
    </dgm:pt>
    <dgm:pt modelId="{3DA41287-D18D-4D75-B55E-D8090AE8414D}" cxnId="{9F31144D-D0F1-43E7-AFD5-5FBFCA01317D}" type="sibTrans">
      <dgm:prSet/>
      <dgm:spPr/>
      <dgm:t>
        <a:bodyPr/>
        <a:lstStyle/>
        <a:p>
          <a:endParaRPr lang="zh-CN" altLang="en-US"/>
        </a:p>
      </dgm:t>
    </dgm:pt>
    <dgm:pt modelId="{700E9F03-5B0A-4E92-B14B-745643F57512}">
      <dgm:prSet phldrT="[文本]"/>
      <dgm:spPr/>
      <dgm:t>
        <a:bodyPr/>
        <a:lstStyle/>
        <a:p>
          <a:r>
            <a:rPr lang="zh-CN" altLang="en-US" dirty="0"/>
            <a:t>学科选择</a:t>
          </a:r>
        </a:p>
      </dgm:t>
    </dgm:pt>
    <dgm:pt modelId="{F6D47F7B-3DD9-4D60-BFC6-2365C7ECBED9}" cxnId="{446CD9D1-FFAE-4397-A95D-A1AA12238E87}" type="parTrans">
      <dgm:prSet/>
      <dgm:spPr/>
      <dgm:t>
        <a:bodyPr/>
        <a:lstStyle/>
        <a:p>
          <a:endParaRPr lang="zh-CN" altLang="en-US"/>
        </a:p>
      </dgm:t>
    </dgm:pt>
    <dgm:pt modelId="{24CCB2DC-4386-49D8-8E59-43CB9388B608}" cxnId="{446CD9D1-FFAE-4397-A95D-A1AA12238E87}" type="sibTrans">
      <dgm:prSet/>
      <dgm:spPr/>
      <dgm:t>
        <a:bodyPr/>
        <a:lstStyle/>
        <a:p>
          <a:endParaRPr lang="zh-CN" altLang="en-US"/>
        </a:p>
      </dgm:t>
    </dgm:pt>
    <dgm:pt modelId="{82B23686-3687-4D47-851E-4F48CD98BFE1}">
      <dgm:prSet phldrT="[文本]"/>
      <dgm:spPr/>
      <dgm:t>
        <a:bodyPr/>
        <a:lstStyle/>
        <a:p>
          <a:r>
            <a:rPr lang="zh-CN" altLang="en-US" dirty="0"/>
            <a:t>志愿填报</a:t>
          </a:r>
        </a:p>
      </dgm:t>
    </dgm:pt>
    <dgm:pt modelId="{834E898D-87A9-4C0C-9A7D-4A104BA96402}" cxnId="{3330462E-0AEB-4B42-A222-D4C6841328FA}" type="parTrans">
      <dgm:prSet/>
      <dgm:spPr/>
      <dgm:t>
        <a:bodyPr/>
        <a:lstStyle/>
        <a:p>
          <a:endParaRPr lang="zh-CN" altLang="en-US"/>
        </a:p>
      </dgm:t>
    </dgm:pt>
    <dgm:pt modelId="{83225B8C-77EC-42FF-BDB3-6687DD4B4736}" cxnId="{3330462E-0AEB-4B42-A222-D4C6841328FA}" type="sibTrans">
      <dgm:prSet/>
      <dgm:spPr/>
      <dgm:t>
        <a:bodyPr/>
        <a:lstStyle/>
        <a:p>
          <a:endParaRPr lang="zh-CN" altLang="en-US"/>
        </a:p>
      </dgm:t>
    </dgm:pt>
    <dgm:pt modelId="{3E5BB452-74EF-4C6B-AB4A-C678822001B7}" type="pres">
      <dgm:prSet presAssocID="{134C1A84-004E-4726-ACEA-16C06F49D884}" presName="cycle" presStyleCnt="0">
        <dgm:presLayoutVars>
          <dgm:dir/>
          <dgm:resizeHandles val="exact"/>
        </dgm:presLayoutVars>
      </dgm:prSet>
      <dgm:spPr/>
    </dgm:pt>
    <dgm:pt modelId="{879D5BF2-248C-47BD-B9AF-ECBD68721180}" type="pres">
      <dgm:prSet presAssocID="{3C88B5E8-0EA1-4282-9305-E7722E6A2C14}" presName="node" presStyleLbl="node1" presStyleIdx="0" presStyleCnt="5">
        <dgm:presLayoutVars>
          <dgm:bulletEnabled val="1"/>
        </dgm:presLayoutVars>
      </dgm:prSet>
      <dgm:spPr/>
    </dgm:pt>
    <dgm:pt modelId="{87F09EDE-0153-4652-8E02-0549276817BD}" type="pres">
      <dgm:prSet presAssocID="{3C88B5E8-0EA1-4282-9305-E7722E6A2C14}" presName="spNode" presStyleCnt="0"/>
      <dgm:spPr/>
    </dgm:pt>
    <dgm:pt modelId="{B74872AC-30DC-4621-9ABC-9F1110470809}" type="pres">
      <dgm:prSet presAssocID="{8F53EB85-B700-49B2-8BEA-71A87FB7CE94}" presName="sibTrans" presStyleLbl="sibTrans1D1" presStyleIdx="0" presStyleCnt="5"/>
      <dgm:spPr/>
    </dgm:pt>
    <dgm:pt modelId="{1D18C99D-01CC-4983-9D00-14B5D524288F}" type="pres">
      <dgm:prSet presAssocID="{AB2D003A-7E61-4FAA-BFD7-F6F8E4A9A3BC}" presName="node" presStyleLbl="node1" presStyleIdx="1" presStyleCnt="5">
        <dgm:presLayoutVars>
          <dgm:bulletEnabled val="1"/>
        </dgm:presLayoutVars>
      </dgm:prSet>
      <dgm:spPr/>
    </dgm:pt>
    <dgm:pt modelId="{E2DB2FC6-873C-4CC7-8527-4E70DED24A8A}" type="pres">
      <dgm:prSet presAssocID="{AB2D003A-7E61-4FAA-BFD7-F6F8E4A9A3BC}" presName="spNode" presStyleCnt="0"/>
      <dgm:spPr/>
    </dgm:pt>
    <dgm:pt modelId="{9B8B931C-2102-4C31-B840-75F8E244471C}" type="pres">
      <dgm:prSet presAssocID="{F4CFC3FF-E399-4135-9956-8FF9A1209779}" presName="sibTrans" presStyleLbl="sibTrans1D1" presStyleIdx="1" presStyleCnt="5"/>
      <dgm:spPr/>
    </dgm:pt>
    <dgm:pt modelId="{BA94D620-D994-4664-B86E-C720EBE30995}" type="pres">
      <dgm:prSet presAssocID="{67594ED4-8E03-4398-9BB2-EFA5123A5BD9}" presName="node" presStyleLbl="node1" presStyleIdx="2" presStyleCnt="5">
        <dgm:presLayoutVars>
          <dgm:bulletEnabled val="1"/>
        </dgm:presLayoutVars>
      </dgm:prSet>
      <dgm:spPr/>
    </dgm:pt>
    <dgm:pt modelId="{53E143A8-9159-47F5-B854-4595CD6BCAE6}" type="pres">
      <dgm:prSet presAssocID="{67594ED4-8E03-4398-9BB2-EFA5123A5BD9}" presName="spNode" presStyleCnt="0"/>
      <dgm:spPr/>
    </dgm:pt>
    <dgm:pt modelId="{370ED81F-EF90-4A1D-B330-D8ED673A01C5}" type="pres">
      <dgm:prSet presAssocID="{3DA41287-D18D-4D75-B55E-D8090AE8414D}" presName="sibTrans" presStyleLbl="sibTrans1D1" presStyleIdx="2" presStyleCnt="5"/>
      <dgm:spPr/>
    </dgm:pt>
    <dgm:pt modelId="{21AF0886-3659-48D8-B1F5-E448C91B60A2}" type="pres">
      <dgm:prSet presAssocID="{700E9F03-5B0A-4E92-B14B-745643F57512}" presName="node" presStyleLbl="node1" presStyleIdx="3" presStyleCnt="5" custRadScaleRad="102054" custRadScaleInc="-1011">
        <dgm:presLayoutVars>
          <dgm:bulletEnabled val="1"/>
        </dgm:presLayoutVars>
      </dgm:prSet>
      <dgm:spPr/>
    </dgm:pt>
    <dgm:pt modelId="{87219AC1-4B71-4E2E-B475-681002F53A12}" type="pres">
      <dgm:prSet presAssocID="{700E9F03-5B0A-4E92-B14B-745643F57512}" presName="spNode" presStyleCnt="0"/>
      <dgm:spPr/>
    </dgm:pt>
    <dgm:pt modelId="{046854C8-EB5B-4980-A7CC-7E79D8266581}" type="pres">
      <dgm:prSet presAssocID="{24CCB2DC-4386-49D8-8E59-43CB9388B608}" presName="sibTrans" presStyleLbl="sibTrans1D1" presStyleIdx="3" presStyleCnt="5"/>
      <dgm:spPr/>
    </dgm:pt>
    <dgm:pt modelId="{164D6F68-2884-471D-9818-2F20E5E909CE}" type="pres">
      <dgm:prSet presAssocID="{82B23686-3687-4D47-851E-4F48CD98BFE1}" presName="node" presStyleLbl="node1" presStyleIdx="4" presStyleCnt="5">
        <dgm:presLayoutVars>
          <dgm:bulletEnabled val="1"/>
        </dgm:presLayoutVars>
      </dgm:prSet>
      <dgm:spPr/>
    </dgm:pt>
    <dgm:pt modelId="{7A551503-8558-4621-8603-10B7BCBADE68}" type="pres">
      <dgm:prSet presAssocID="{82B23686-3687-4D47-851E-4F48CD98BFE1}" presName="spNode" presStyleCnt="0"/>
      <dgm:spPr/>
    </dgm:pt>
    <dgm:pt modelId="{B198D9AD-B137-4A75-AA5F-BE2E8EBADD44}" type="pres">
      <dgm:prSet presAssocID="{83225B8C-77EC-42FF-BDB3-6687DD4B4736}" presName="sibTrans" presStyleLbl="sibTrans1D1" presStyleIdx="4" presStyleCnt="5"/>
      <dgm:spPr/>
    </dgm:pt>
  </dgm:ptLst>
  <dgm:cxnLst>
    <dgm:cxn modelId="{59C57A02-2E0A-4990-9C56-99FE4F4FD263}" srcId="{134C1A84-004E-4726-ACEA-16C06F49D884}" destId="{3C88B5E8-0EA1-4282-9305-E7722E6A2C14}" srcOrd="0" destOrd="0" parTransId="{E0811888-C927-49EE-A760-C5991DF4CE97}" sibTransId="{8F53EB85-B700-49B2-8BEA-71A87FB7CE94}"/>
    <dgm:cxn modelId="{D9D3AF03-CB30-4A75-892C-2404D1B97EFB}" srcId="{134C1A84-004E-4726-ACEA-16C06F49D884}" destId="{AB2D003A-7E61-4FAA-BFD7-F6F8E4A9A3BC}" srcOrd="1" destOrd="0" parTransId="{0DE54EB8-725A-452A-9EA9-38FBA1237A5D}" sibTransId="{F4CFC3FF-E399-4135-9956-8FF9A1209779}"/>
    <dgm:cxn modelId="{B97A1F25-15A5-4530-A945-E9F831C62DE0}" type="presOf" srcId="{8F53EB85-B700-49B2-8BEA-71A87FB7CE94}" destId="{B74872AC-30DC-4621-9ABC-9F1110470809}" srcOrd="0" destOrd="0" presId="urn:microsoft.com/office/officeart/2005/8/layout/cycle6#1"/>
    <dgm:cxn modelId="{DE733228-6271-4638-92A2-A396D9E94C5D}" type="presOf" srcId="{3DA41287-D18D-4D75-B55E-D8090AE8414D}" destId="{370ED81F-EF90-4A1D-B330-D8ED673A01C5}" srcOrd="0" destOrd="0" presId="urn:microsoft.com/office/officeart/2005/8/layout/cycle6#1"/>
    <dgm:cxn modelId="{120F392A-3ACC-4AE5-8A4B-DB59E88FE697}" type="presOf" srcId="{F4CFC3FF-E399-4135-9956-8FF9A1209779}" destId="{9B8B931C-2102-4C31-B840-75F8E244471C}" srcOrd="0" destOrd="0" presId="urn:microsoft.com/office/officeart/2005/8/layout/cycle6#1"/>
    <dgm:cxn modelId="{3330462E-0AEB-4B42-A222-D4C6841328FA}" srcId="{134C1A84-004E-4726-ACEA-16C06F49D884}" destId="{82B23686-3687-4D47-851E-4F48CD98BFE1}" srcOrd="4" destOrd="0" parTransId="{834E898D-87A9-4C0C-9A7D-4A104BA96402}" sibTransId="{83225B8C-77EC-42FF-BDB3-6687DD4B4736}"/>
    <dgm:cxn modelId="{9F31144D-D0F1-43E7-AFD5-5FBFCA01317D}" srcId="{134C1A84-004E-4726-ACEA-16C06F49D884}" destId="{67594ED4-8E03-4398-9BB2-EFA5123A5BD9}" srcOrd="2" destOrd="0" parTransId="{4937279C-170E-4DF5-916D-C309C94356A1}" sibTransId="{3DA41287-D18D-4D75-B55E-D8090AE8414D}"/>
    <dgm:cxn modelId="{A5427B6F-151D-4622-B8C0-BDC4960355A7}" type="presOf" srcId="{3C88B5E8-0EA1-4282-9305-E7722E6A2C14}" destId="{879D5BF2-248C-47BD-B9AF-ECBD68721180}" srcOrd="0" destOrd="0" presId="urn:microsoft.com/office/officeart/2005/8/layout/cycle6#1"/>
    <dgm:cxn modelId="{A53D27A0-5C91-4D8D-A2D0-6D3A079EA770}" type="presOf" srcId="{134C1A84-004E-4726-ACEA-16C06F49D884}" destId="{3E5BB452-74EF-4C6B-AB4A-C678822001B7}" srcOrd="0" destOrd="0" presId="urn:microsoft.com/office/officeart/2005/8/layout/cycle6#1"/>
    <dgm:cxn modelId="{29B8A3A4-5A59-4018-AF4F-7C0F7C81AB36}" type="presOf" srcId="{82B23686-3687-4D47-851E-4F48CD98BFE1}" destId="{164D6F68-2884-471D-9818-2F20E5E909CE}" srcOrd="0" destOrd="0" presId="urn:microsoft.com/office/officeart/2005/8/layout/cycle6#1"/>
    <dgm:cxn modelId="{396389A8-1D4B-4E5E-A7A8-198C1DD1494B}" type="presOf" srcId="{AB2D003A-7E61-4FAA-BFD7-F6F8E4A9A3BC}" destId="{1D18C99D-01CC-4983-9D00-14B5D524288F}" srcOrd="0" destOrd="0" presId="urn:microsoft.com/office/officeart/2005/8/layout/cycle6#1"/>
    <dgm:cxn modelId="{D4527EB7-610F-40F8-B9EE-CA965F168435}" type="presOf" srcId="{83225B8C-77EC-42FF-BDB3-6687DD4B4736}" destId="{B198D9AD-B137-4A75-AA5F-BE2E8EBADD44}" srcOrd="0" destOrd="0" presId="urn:microsoft.com/office/officeart/2005/8/layout/cycle6#1"/>
    <dgm:cxn modelId="{06757FB9-CA5C-4850-840E-7E303698F59E}" type="presOf" srcId="{24CCB2DC-4386-49D8-8E59-43CB9388B608}" destId="{046854C8-EB5B-4980-A7CC-7E79D8266581}" srcOrd="0" destOrd="0" presId="urn:microsoft.com/office/officeart/2005/8/layout/cycle6#1"/>
    <dgm:cxn modelId="{80F53ACC-4F5D-46E3-B6B1-6FA90150C7B5}" type="presOf" srcId="{67594ED4-8E03-4398-9BB2-EFA5123A5BD9}" destId="{BA94D620-D994-4664-B86E-C720EBE30995}" srcOrd="0" destOrd="0" presId="urn:microsoft.com/office/officeart/2005/8/layout/cycle6#1"/>
    <dgm:cxn modelId="{446CD9D1-FFAE-4397-A95D-A1AA12238E87}" srcId="{134C1A84-004E-4726-ACEA-16C06F49D884}" destId="{700E9F03-5B0A-4E92-B14B-745643F57512}" srcOrd="3" destOrd="0" parTransId="{F6D47F7B-3DD9-4D60-BFC6-2365C7ECBED9}" sibTransId="{24CCB2DC-4386-49D8-8E59-43CB9388B608}"/>
    <dgm:cxn modelId="{F07D4ED7-971C-441B-AB0A-DCB7B2FC3145}" type="presOf" srcId="{700E9F03-5B0A-4E92-B14B-745643F57512}" destId="{21AF0886-3659-48D8-B1F5-E448C91B60A2}" srcOrd="0" destOrd="0" presId="urn:microsoft.com/office/officeart/2005/8/layout/cycle6#1"/>
    <dgm:cxn modelId="{4E2DD5E9-CB9D-435D-B401-D2BFD6175760}" type="presParOf" srcId="{3E5BB452-74EF-4C6B-AB4A-C678822001B7}" destId="{879D5BF2-248C-47BD-B9AF-ECBD68721180}" srcOrd="0" destOrd="0" presId="urn:microsoft.com/office/officeart/2005/8/layout/cycle6#1"/>
    <dgm:cxn modelId="{6040BDF7-8104-4E9D-9833-373259240016}" type="presParOf" srcId="{3E5BB452-74EF-4C6B-AB4A-C678822001B7}" destId="{87F09EDE-0153-4652-8E02-0549276817BD}" srcOrd="1" destOrd="0" presId="urn:microsoft.com/office/officeart/2005/8/layout/cycle6#1"/>
    <dgm:cxn modelId="{5D4C1277-6060-4EA1-B04A-C7296F9C1509}" type="presParOf" srcId="{3E5BB452-74EF-4C6B-AB4A-C678822001B7}" destId="{B74872AC-30DC-4621-9ABC-9F1110470809}" srcOrd="2" destOrd="0" presId="urn:microsoft.com/office/officeart/2005/8/layout/cycle6#1"/>
    <dgm:cxn modelId="{A742BF1F-1940-4082-B646-20D78A817CDC}" type="presParOf" srcId="{3E5BB452-74EF-4C6B-AB4A-C678822001B7}" destId="{1D18C99D-01CC-4983-9D00-14B5D524288F}" srcOrd="3" destOrd="0" presId="urn:microsoft.com/office/officeart/2005/8/layout/cycle6#1"/>
    <dgm:cxn modelId="{28EE4F43-3D85-47BF-93BD-7F3BAB80283E}" type="presParOf" srcId="{3E5BB452-74EF-4C6B-AB4A-C678822001B7}" destId="{E2DB2FC6-873C-4CC7-8527-4E70DED24A8A}" srcOrd="4" destOrd="0" presId="urn:microsoft.com/office/officeart/2005/8/layout/cycle6#1"/>
    <dgm:cxn modelId="{A48093E9-4624-4A24-AB83-25E7D4D965AC}" type="presParOf" srcId="{3E5BB452-74EF-4C6B-AB4A-C678822001B7}" destId="{9B8B931C-2102-4C31-B840-75F8E244471C}" srcOrd="5" destOrd="0" presId="urn:microsoft.com/office/officeart/2005/8/layout/cycle6#1"/>
    <dgm:cxn modelId="{78E4E567-C2EB-4387-907B-F78F0E9FDDA9}" type="presParOf" srcId="{3E5BB452-74EF-4C6B-AB4A-C678822001B7}" destId="{BA94D620-D994-4664-B86E-C720EBE30995}" srcOrd="6" destOrd="0" presId="urn:microsoft.com/office/officeart/2005/8/layout/cycle6#1"/>
    <dgm:cxn modelId="{151F601D-0672-4959-933E-E09FB53A742A}" type="presParOf" srcId="{3E5BB452-74EF-4C6B-AB4A-C678822001B7}" destId="{53E143A8-9159-47F5-B854-4595CD6BCAE6}" srcOrd="7" destOrd="0" presId="urn:microsoft.com/office/officeart/2005/8/layout/cycle6#1"/>
    <dgm:cxn modelId="{5B3D066E-081D-4260-8994-29984F9F7BFC}" type="presParOf" srcId="{3E5BB452-74EF-4C6B-AB4A-C678822001B7}" destId="{370ED81F-EF90-4A1D-B330-D8ED673A01C5}" srcOrd="8" destOrd="0" presId="urn:microsoft.com/office/officeart/2005/8/layout/cycle6#1"/>
    <dgm:cxn modelId="{BF5E9FFD-5A97-46EB-907C-4D31AC7C4737}" type="presParOf" srcId="{3E5BB452-74EF-4C6B-AB4A-C678822001B7}" destId="{21AF0886-3659-48D8-B1F5-E448C91B60A2}" srcOrd="9" destOrd="0" presId="urn:microsoft.com/office/officeart/2005/8/layout/cycle6#1"/>
    <dgm:cxn modelId="{CD38E11F-7A8D-4E52-9B32-285E807938AC}" type="presParOf" srcId="{3E5BB452-74EF-4C6B-AB4A-C678822001B7}" destId="{87219AC1-4B71-4E2E-B475-681002F53A12}" srcOrd="10" destOrd="0" presId="urn:microsoft.com/office/officeart/2005/8/layout/cycle6#1"/>
    <dgm:cxn modelId="{6BB3CCD1-954D-4E45-B25A-EC48B789CBFE}" type="presParOf" srcId="{3E5BB452-74EF-4C6B-AB4A-C678822001B7}" destId="{046854C8-EB5B-4980-A7CC-7E79D8266581}" srcOrd="11" destOrd="0" presId="urn:microsoft.com/office/officeart/2005/8/layout/cycle6#1"/>
    <dgm:cxn modelId="{BD5C35FF-F8FE-4E83-B1A5-1045D309262F}" type="presParOf" srcId="{3E5BB452-74EF-4C6B-AB4A-C678822001B7}" destId="{164D6F68-2884-471D-9818-2F20E5E909CE}" srcOrd="12" destOrd="0" presId="urn:microsoft.com/office/officeart/2005/8/layout/cycle6#1"/>
    <dgm:cxn modelId="{14949123-D184-429C-BA9B-7861A06DAB1E}" type="presParOf" srcId="{3E5BB452-74EF-4C6B-AB4A-C678822001B7}" destId="{7A551503-8558-4621-8603-10B7BCBADE68}" srcOrd="13" destOrd="0" presId="urn:microsoft.com/office/officeart/2005/8/layout/cycle6#1"/>
    <dgm:cxn modelId="{1B2C17D3-C547-4089-A284-6DFF5F95E1CF}" type="presParOf" srcId="{3E5BB452-74EF-4C6B-AB4A-C678822001B7}" destId="{B198D9AD-B137-4A75-AA5F-BE2E8EBADD44}" srcOrd="14" destOrd="0" presId="urn:microsoft.com/office/officeart/2005/8/layout/cycle6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13EAA8-12F9-477E-AD92-B5FF082483C1}">
      <dsp:nvSpPr>
        <dsp:cNvPr id="0" name=""/>
        <dsp:cNvSpPr/>
      </dsp:nvSpPr>
      <dsp:spPr>
        <a:xfrm>
          <a:off x="2583284" y="1243377"/>
          <a:ext cx="3005666" cy="3005666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生涯规划</a:t>
          </a:r>
          <a:endParaRPr lang="en-US" altLang="zh-CN" sz="3900" kern="1200" dirty="0"/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价值取向 </a:t>
          </a:r>
        </a:p>
      </dsp:txBody>
      <dsp:txXfrm>
        <a:off x="3023454" y="1683547"/>
        <a:ext cx="2125326" cy="2125326"/>
      </dsp:txXfrm>
    </dsp:sp>
    <dsp:sp modelId="{396DD2C3-0CD8-4E43-BD03-1BCA3EF1BC7C}">
      <dsp:nvSpPr>
        <dsp:cNvPr id="0" name=""/>
        <dsp:cNvSpPr/>
      </dsp:nvSpPr>
      <dsp:spPr>
        <a:xfrm>
          <a:off x="3312583" y="536"/>
          <a:ext cx="1502833" cy="1502833"/>
        </a:xfrm>
        <a:prstGeom prst="ellipse">
          <a:avLst/>
        </a:prstGeom>
        <a:solidFill>
          <a:schemeClr val="accent4">
            <a:alpha val="50000"/>
            <a:hueOff val="2846016"/>
            <a:satOff val="-10294"/>
            <a:lumOff val="1112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潜能优势</a:t>
          </a:r>
        </a:p>
      </dsp:txBody>
      <dsp:txXfrm>
        <a:off x="3532668" y="220621"/>
        <a:ext cx="1062663" cy="1062663"/>
      </dsp:txXfrm>
    </dsp:sp>
    <dsp:sp modelId="{51758C8C-B4B0-47DA-BF20-3C207BC41F1B}">
      <dsp:nvSpPr>
        <dsp:cNvPr id="0" name=""/>
        <dsp:cNvSpPr/>
      </dsp:nvSpPr>
      <dsp:spPr>
        <a:xfrm>
          <a:off x="5269963" y="1957916"/>
          <a:ext cx="1502833" cy="1502833"/>
        </a:xfrm>
        <a:prstGeom prst="ellipse">
          <a:avLst/>
        </a:prstGeom>
        <a:solidFill>
          <a:schemeClr val="accent4">
            <a:alpha val="50000"/>
            <a:hueOff val="5692032"/>
            <a:satOff val="-20587"/>
            <a:lumOff val="2225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学科优势</a:t>
          </a:r>
        </a:p>
      </dsp:txBody>
      <dsp:txXfrm>
        <a:off x="5490048" y="2178001"/>
        <a:ext cx="1062663" cy="1062663"/>
      </dsp:txXfrm>
    </dsp:sp>
    <dsp:sp modelId="{8D31498A-BDD5-485B-9F3F-2811F82E8EEC}">
      <dsp:nvSpPr>
        <dsp:cNvPr id="0" name=""/>
        <dsp:cNvSpPr/>
      </dsp:nvSpPr>
      <dsp:spPr>
        <a:xfrm>
          <a:off x="3312583" y="3915297"/>
          <a:ext cx="1502833" cy="1502833"/>
        </a:xfrm>
        <a:prstGeom prst="ellipse">
          <a:avLst/>
        </a:prstGeom>
        <a:solidFill>
          <a:schemeClr val="accent4">
            <a:alpha val="50000"/>
            <a:hueOff val="8538049"/>
            <a:satOff val="-30880"/>
            <a:lumOff val="3338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专业优势</a:t>
          </a:r>
        </a:p>
      </dsp:txBody>
      <dsp:txXfrm>
        <a:off x="3532668" y="4135382"/>
        <a:ext cx="1062663" cy="1062663"/>
      </dsp:txXfrm>
    </dsp:sp>
    <dsp:sp modelId="{735A5F70-2C42-4CB3-BEAB-6B5940E8446C}">
      <dsp:nvSpPr>
        <dsp:cNvPr id="0" name=""/>
        <dsp:cNvSpPr/>
      </dsp:nvSpPr>
      <dsp:spPr>
        <a:xfrm>
          <a:off x="1355202" y="1957916"/>
          <a:ext cx="1502833" cy="1502833"/>
        </a:xfrm>
        <a:prstGeom prst="ellipse">
          <a:avLst/>
        </a:prstGeom>
        <a:solidFill>
          <a:schemeClr val="accent4">
            <a:alpha val="50000"/>
            <a:hueOff val="11384064"/>
            <a:satOff val="-41174"/>
            <a:lumOff val="445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职业优势</a:t>
          </a:r>
        </a:p>
      </dsp:txBody>
      <dsp:txXfrm>
        <a:off x="1575287" y="2178001"/>
        <a:ext cx="1062663" cy="10626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9D5BF2-248C-47BD-B9AF-ECBD68721180}">
      <dsp:nvSpPr>
        <dsp:cNvPr id="0" name=""/>
        <dsp:cNvSpPr/>
      </dsp:nvSpPr>
      <dsp:spPr>
        <a:xfrm>
          <a:off x="2985849" y="3382"/>
          <a:ext cx="1575378" cy="102399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/>
            <a:t>做人问题</a:t>
          </a:r>
        </a:p>
      </dsp:txBody>
      <dsp:txXfrm>
        <a:off x="3035836" y="53369"/>
        <a:ext cx="1475404" cy="924022"/>
      </dsp:txXfrm>
    </dsp:sp>
    <dsp:sp modelId="{B74872AC-30DC-4621-9ABC-9F1110470809}">
      <dsp:nvSpPr>
        <dsp:cNvPr id="0" name=""/>
        <dsp:cNvSpPr/>
      </dsp:nvSpPr>
      <dsp:spPr>
        <a:xfrm>
          <a:off x="1729328" y="515380"/>
          <a:ext cx="4088420" cy="4088420"/>
        </a:xfrm>
        <a:custGeom>
          <a:avLst/>
          <a:gdLst/>
          <a:ahLst/>
          <a:cxnLst/>
          <a:rect l="0" t="0" r="0" b="0"/>
          <a:pathLst>
            <a:path>
              <a:moveTo>
                <a:pt x="2842701" y="162400"/>
              </a:moveTo>
              <a:arcTo wR="2044210" hR="2044210" stAng="17579552" swAng="1959551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8C99D-01CC-4983-9D00-14B5D524288F}">
      <dsp:nvSpPr>
        <dsp:cNvPr id="0" name=""/>
        <dsp:cNvSpPr/>
      </dsp:nvSpPr>
      <dsp:spPr>
        <a:xfrm>
          <a:off x="4930008" y="1415897"/>
          <a:ext cx="1575378" cy="1023996"/>
        </a:xfrm>
        <a:prstGeom prst="roundRect">
          <a:avLst/>
        </a:prstGeom>
        <a:solidFill>
          <a:schemeClr val="accent3">
            <a:hueOff val="-4977248"/>
            <a:satOff val="6288"/>
            <a:lumOff val="40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/>
            <a:t>学习目标</a:t>
          </a:r>
        </a:p>
      </dsp:txBody>
      <dsp:txXfrm>
        <a:off x="4979995" y="1465884"/>
        <a:ext cx="1475404" cy="924022"/>
      </dsp:txXfrm>
    </dsp:sp>
    <dsp:sp modelId="{9B8B931C-2102-4C31-B840-75F8E244471C}">
      <dsp:nvSpPr>
        <dsp:cNvPr id="0" name=""/>
        <dsp:cNvSpPr/>
      </dsp:nvSpPr>
      <dsp:spPr>
        <a:xfrm>
          <a:off x="1729328" y="515380"/>
          <a:ext cx="4088420" cy="4088420"/>
        </a:xfrm>
        <a:custGeom>
          <a:avLst/>
          <a:gdLst/>
          <a:ahLst/>
          <a:cxnLst/>
          <a:rect l="0" t="0" r="0" b="0"/>
          <a:pathLst>
            <a:path>
              <a:moveTo>
                <a:pt x="4085637" y="1937571"/>
              </a:moveTo>
              <a:arcTo wR="2044210" hR="2044210" stAng="21420583" swAng="2194776"/>
            </a:path>
          </a:pathLst>
        </a:custGeom>
        <a:noFill/>
        <a:ln w="6350" cap="flat" cmpd="sng" algn="ctr">
          <a:solidFill>
            <a:schemeClr val="accent3">
              <a:hueOff val="-4977248"/>
              <a:satOff val="6288"/>
              <a:lumOff val="402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94D620-D994-4664-B86E-C720EBE30995}">
      <dsp:nvSpPr>
        <dsp:cNvPr id="0" name=""/>
        <dsp:cNvSpPr/>
      </dsp:nvSpPr>
      <dsp:spPr>
        <a:xfrm>
          <a:off x="4187405" y="3701394"/>
          <a:ext cx="1575378" cy="1023996"/>
        </a:xfrm>
        <a:prstGeom prst="roundRect">
          <a:avLst/>
        </a:prstGeom>
        <a:solidFill>
          <a:schemeClr val="accent3">
            <a:hueOff val="-9954496"/>
            <a:satOff val="12576"/>
            <a:lumOff val="803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/>
            <a:t>学习动力</a:t>
          </a:r>
        </a:p>
      </dsp:txBody>
      <dsp:txXfrm>
        <a:off x="4237392" y="3751381"/>
        <a:ext cx="1475404" cy="924022"/>
      </dsp:txXfrm>
    </dsp:sp>
    <dsp:sp modelId="{370ED81F-EF90-4A1D-B330-D8ED673A01C5}">
      <dsp:nvSpPr>
        <dsp:cNvPr id="0" name=""/>
        <dsp:cNvSpPr/>
      </dsp:nvSpPr>
      <dsp:spPr>
        <a:xfrm>
          <a:off x="1627838" y="539075"/>
          <a:ext cx="4088420" cy="4088420"/>
        </a:xfrm>
        <a:custGeom>
          <a:avLst/>
          <a:gdLst/>
          <a:ahLst/>
          <a:cxnLst/>
          <a:rect l="0" t="0" r="0" b="0"/>
          <a:pathLst>
            <a:path>
              <a:moveTo>
                <a:pt x="2551374" y="4024508"/>
              </a:moveTo>
              <a:arcTo wR="2044210" hR="2044210" stAng="4538102" swAng="1404897"/>
            </a:path>
          </a:pathLst>
        </a:custGeom>
        <a:noFill/>
        <a:ln w="6350" cap="flat" cmpd="sng" algn="ctr">
          <a:solidFill>
            <a:schemeClr val="accent3">
              <a:hueOff val="-9954496"/>
              <a:satOff val="12576"/>
              <a:lumOff val="803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AF0886-3659-48D8-B1F5-E448C91B60A2}">
      <dsp:nvSpPr>
        <dsp:cNvPr id="0" name=""/>
        <dsp:cNvSpPr/>
      </dsp:nvSpPr>
      <dsp:spPr>
        <a:xfrm>
          <a:off x="1766770" y="3740541"/>
          <a:ext cx="1575378" cy="1023996"/>
        </a:xfrm>
        <a:prstGeom prst="roundRect">
          <a:avLst/>
        </a:prstGeom>
        <a:solidFill>
          <a:schemeClr val="accent3">
            <a:hueOff val="-14931744"/>
            <a:satOff val="18864"/>
            <a:lumOff val="12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/>
            <a:t>学科选择</a:t>
          </a:r>
        </a:p>
      </dsp:txBody>
      <dsp:txXfrm>
        <a:off x="1816757" y="3790528"/>
        <a:ext cx="1475404" cy="924022"/>
      </dsp:txXfrm>
    </dsp:sp>
    <dsp:sp modelId="{046854C8-EB5B-4980-A7CC-7E79D8266581}">
      <dsp:nvSpPr>
        <dsp:cNvPr id="0" name=""/>
        <dsp:cNvSpPr/>
      </dsp:nvSpPr>
      <dsp:spPr>
        <a:xfrm>
          <a:off x="1724206" y="583314"/>
          <a:ext cx="4088420" cy="4088420"/>
        </a:xfrm>
        <a:custGeom>
          <a:avLst/>
          <a:gdLst/>
          <a:ahLst/>
          <a:cxnLst/>
          <a:rect l="0" t="0" r="0" b="0"/>
          <a:pathLst>
            <a:path>
              <a:moveTo>
                <a:pt x="322312" y="3145965"/>
              </a:moveTo>
              <a:arcTo wR="2044210" hR="2044210" stAng="8843212" swAng="2250243"/>
            </a:path>
          </a:pathLst>
        </a:custGeom>
        <a:noFill/>
        <a:ln w="6350" cap="flat" cmpd="sng" algn="ctr">
          <a:solidFill>
            <a:schemeClr val="accent3">
              <a:hueOff val="-14931744"/>
              <a:satOff val="18864"/>
              <a:lumOff val="1205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4D6F68-2884-471D-9818-2F20E5E909CE}">
      <dsp:nvSpPr>
        <dsp:cNvPr id="0" name=""/>
        <dsp:cNvSpPr/>
      </dsp:nvSpPr>
      <dsp:spPr>
        <a:xfrm>
          <a:off x="1041689" y="1415897"/>
          <a:ext cx="1575378" cy="1023996"/>
        </a:xfrm>
        <a:prstGeom prst="roundRect">
          <a:avLst/>
        </a:prstGeom>
        <a:solidFill>
          <a:schemeClr val="accent3">
            <a:hueOff val="-19908992"/>
            <a:satOff val="25152"/>
            <a:lumOff val="1607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/>
            <a:t>志愿填报</a:t>
          </a:r>
        </a:p>
      </dsp:txBody>
      <dsp:txXfrm>
        <a:off x="1091676" y="1465884"/>
        <a:ext cx="1475404" cy="924022"/>
      </dsp:txXfrm>
    </dsp:sp>
    <dsp:sp modelId="{B198D9AD-B137-4A75-AA5F-BE2E8EBADD44}">
      <dsp:nvSpPr>
        <dsp:cNvPr id="0" name=""/>
        <dsp:cNvSpPr/>
      </dsp:nvSpPr>
      <dsp:spPr>
        <a:xfrm>
          <a:off x="1729328" y="515380"/>
          <a:ext cx="4088420" cy="4088420"/>
        </a:xfrm>
        <a:custGeom>
          <a:avLst/>
          <a:gdLst/>
          <a:ahLst/>
          <a:cxnLst/>
          <a:rect l="0" t="0" r="0" b="0"/>
          <a:pathLst>
            <a:path>
              <a:moveTo>
                <a:pt x="356463" y="890821"/>
              </a:moveTo>
              <a:arcTo wR="2044210" hR="2044210" stAng="12860898" swAng="1959551"/>
            </a:path>
          </a:pathLst>
        </a:custGeom>
        <a:noFill/>
        <a:ln w="6350" cap="flat" cmpd="sng" algn="ctr">
          <a:solidFill>
            <a:schemeClr val="accent3">
              <a:hueOff val="-19908992"/>
              <a:satOff val="25152"/>
              <a:lumOff val="1607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#1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endSty" val="noArr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211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zh-CN" altLang="en-US"/>
          </a:p>
        </p:txBody>
      </p:sp>
      <p:sp>
        <p:nvSpPr>
          <p:cNvPr id="942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43CE7D-22B7-49F7-A3DE-9B73BF9A48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Group 3"/>
          <p:cNvGrpSpPr/>
          <p:nvPr/>
        </p:nvGrpSpPr>
        <p:grpSpPr bwMode="auto">
          <a:xfrm>
            <a:off x="905934" y="5170487"/>
            <a:ext cx="8994812" cy="76202"/>
            <a:chOff x="0" y="0"/>
            <a:chExt cx="8600" cy="122"/>
          </a:xfrm>
        </p:grpSpPr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0" y="2"/>
              <a:ext cx="1719" cy="121"/>
            </a:xfrm>
            <a:prstGeom prst="rect">
              <a:avLst/>
            </a:prstGeom>
            <a:solidFill>
              <a:srgbClr val="FB26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1719" y="2"/>
              <a:ext cx="1720" cy="121"/>
            </a:xfrm>
            <a:prstGeom prst="rect">
              <a:avLst/>
            </a:prstGeom>
            <a:solidFill>
              <a:srgbClr val="00B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5160" y="0"/>
              <a:ext cx="1720" cy="121"/>
            </a:xfrm>
            <a:prstGeom prst="rect">
              <a:avLst/>
            </a:prstGeom>
            <a:solidFill>
              <a:srgbClr val="92151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6880" y="0"/>
              <a:ext cx="1721" cy="121"/>
            </a:xfrm>
            <a:prstGeom prst="rect">
              <a:avLst/>
            </a:prstGeom>
            <a:solidFill>
              <a:srgbClr val="F96D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3439" y="1"/>
              <a:ext cx="1721" cy="1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2057" name="Rectangle 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05933" y="4378326"/>
            <a:ext cx="8995859" cy="792163"/>
          </a:xfrm>
        </p:spPr>
        <p:txBody>
          <a:bodyPr wrap="square" lIns="90170" tIns="46990" rIns="90170" bIns="46990"/>
          <a:lstStyle>
            <a:lvl1pPr algn="l">
              <a:defRPr sz="4000"/>
            </a:lvl1pPr>
          </a:lstStyle>
          <a:p>
            <a:pPr lvl="0"/>
            <a:r>
              <a:rPr lang="zh-CN" altLang="en-US" noProof="0" dirty="0"/>
              <a:t>单击此处编辑标题</a:t>
            </a:r>
            <a:endParaRPr lang="zh-CN" noProof="0" dirty="0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905933" y="5246689"/>
            <a:ext cx="8995859" cy="715961"/>
          </a:xfrm>
        </p:spPr>
        <p:txBody>
          <a:bodyPr wrap="square"/>
          <a:lstStyle>
            <a:lvl1pPr marL="0" indent="0">
              <a:buFontTx/>
              <a:buNone/>
              <a:defRPr sz="2000"/>
            </a:lvl1pPr>
          </a:lstStyle>
          <a:p>
            <a:pPr lvl="0"/>
            <a:r>
              <a:rPr lang="zh-CN" noProof="0"/>
              <a:t>单击此处编辑母版副标题样式</a:t>
            </a:r>
            <a:endParaRPr lang="zh-CN" noProof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Picture 2" descr="dadad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" t="16596" r="129" b="8403"/>
          <a:stretch>
            <a:fillRect/>
          </a:stretch>
        </p:blipFill>
        <p:spPr bwMode="auto">
          <a:xfrm>
            <a:off x="0" y="0"/>
            <a:ext cx="12192000" cy="422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12955"/>
            <a:ext cx="10515600" cy="574291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4966" y="274638"/>
            <a:ext cx="6811546" cy="1011600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4966" y="1558313"/>
            <a:ext cx="6811546" cy="4525963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as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4" y="788566"/>
            <a:ext cx="3777047" cy="18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ext Box 2" descr="#wm#_36_02_100_1000_a_1_38#clear#"/>
          <p:cNvSpPr txBox="1">
            <a:spLocks noChangeArrowheads="1"/>
          </p:cNvSpPr>
          <p:nvPr/>
        </p:nvSpPr>
        <p:spPr bwMode="auto">
          <a:xfrm>
            <a:off x="0" y="2570164"/>
            <a:ext cx="12200467" cy="1702291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 eaLnBrk="1" hangingPunct="1">
              <a:buFontTx/>
              <a:buChar char="•"/>
            </a:pPr>
            <a:endParaRPr lang="zh-CN" altLang="zh-CN" sz="320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2570164"/>
            <a:ext cx="9753600" cy="1685875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/>
              <a:t>单击此处编辑母版标题样式</a:t>
            </a:r>
            <a:endParaRPr lang="zh-CN" noProof="0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221317" y="4271802"/>
            <a:ext cx="8534400" cy="1042988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noProof="0" dirty="0"/>
              <a:t>单击此处编辑母版副标题样式</a:t>
            </a:r>
            <a:endParaRPr lang="zh-CN" noProof="0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Picture 4" descr="#wm#_51_07_*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9557491" y="844635"/>
            <a:ext cx="2441732" cy="345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0201"/>
            <a:ext cx="5156200" cy="452596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1562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as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4" y="788566"/>
            <a:ext cx="3777047" cy="18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 Box 2" descr="#wm#_36_02_100_1000_a_1_38#clear#"/>
          <p:cNvSpPr txBox="1">
            <a:spLocks noChangeArrowheads="1"/>
          </p:cNvSpPr>
          <p:nvPr/>
        </p:nvSpPr>
        <p:spPr bwMode="auto">
          <a:xfrm>
            <a:off x="0" y="2570164"/>
            <a:ext cx="12200467" cy="1702291"/>
          </a:xfrm>
          <a:prstGeom prst="rect">
            <a:avLst/>
          </a:prstGeom>
          <a:solidFill>
            <a:srgbClr val="B2B2B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spcBef>
                <a:spcPct val="20000"/>
              </a:spcBef>
              <a:defRPr sz="2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>
              <a:spcBef>
                <a:spcPct val="20000"/>
              </a:spcBef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 eaLnBrk="1" hangingPunct="1">
              <a:buFontTx/>
              <a:buChar char="•"/>
            </a:pPr>
            <a:endParaRPr lang="zh-CN" altLang="zh-CN" sz="3200"/>
          </a:p>
        </p:txBody>
      </p:sp>
      <p:pic>
        <p:nvPicPr>
          <p:cNvPr id="13" name="Picture 4" descr="#wm#_51_07_*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000">
            <a:off x="9557491" y="844635"/>
            <a:ext cx="2441732" cy="345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2570164"/>
            <a:ext cx="9753600" cy="1702291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/>
              <a:t>单击此处编辑母版标题样式</a:t>
            </a:r>
            <a:endParaRPr lang="zh-CN" noProof="0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49474" y="950460"/>
            <a:ext cx="4695940" cy="8604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55279" y="950460"/>
            <a:ext cx="5452240" cy="4872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49474" y="1965444"/>
            <a:ext cx="4704326" cy="385702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8" name="Line 5" descr="#wm#_36_19_*Z"/>
          <p:cNvSpPr>
            <a:spLocks noChangeShapeType="1"/>
          </p:cNvSpPr>
          <p:nvPr/>
        </p:nvSpPr>
        <p:spPr bwMode="auto">
          <a:xfrm>
            <a:off x="6477438" y="729000"/>
            <a:ext cx="2117" cy="5400000"/>
          </a:xfrm>
          <a:prstGeom prst="line">
            <a:avLst/>
          </a:prstGeom>
          <a:noFill/>
          <a:ln w="28575" cmpd="sng">
            <a:solidFill>
              <a:srgbClr val="C4C4C4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37914" y="274639"/>
            <a:ext cx="1915886" cy="585152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8338456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8467" y="6704014"/>
            <a:ext cx="12208933" cy="153987"/>
            <a:chOff x="0" y="0"/>
            <a:chExt cx="14420" cy="243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3"/>
              <a:ext cx="2882" cy="240"/>
            </a:xfrm>
            <a:prstGeom prst="rect">
              <a:avLst/>
            </a:prstGeom>
            <a:solidFill>
              <a:srgbClr val="FB26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2882" y="3"/>
              <a:ext cx="2884" cy="240"/>
            </a:xfrm>
            <a:prstGeom prst="rect">
              <a:avLst/>
            </a:prstGeom>
            <a:solidFill>
              <a:srgbClr val="00B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8652" y="0"/>
              <a:ext cx="2884" cy="240"/>
            </a:xfrm>
            <a:prstGeom prst="rect">
              <a:avLst/>
            </a:prstGeom>
            <a:solidFill>
              <a:srgbClr val="92151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11536" y="0"/>
              <a:ext cx="2885" cy="240"/>
            </a:xfrm>
            <a:prstGeom prst="rect">
              <a:avLst/>
            </a:prstGeom>
            <a:solidFill>
              <a:srgbClr val="F96D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5766" y="1"/>
              <a:ext cx="2886" cy="2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74638"/>
            <a:ext cx="1051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1"/>
            <a:ext cx="10515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第二级</a:t>
            </a:r>
            <a:endParaRPr lang="zh-CN" dirty="0"/>
          </a:p>
          <a:p>
            <a:pPr lvl="2"/>
            <a:r>
              <a:rPr lang="zh-CN" dirty="0"/>
              <a:t>第三级</a:t>
            </a:r>
            <a:endParaRPr lang="zh-CN" dirty="0"/>
          </a:p>
          <a:p>
            <a:pPr lvl="3"/>
            <a:r>
              <a:rPr lang="zh-CN" dirty="0"/>
              <a:t>第四级</a:t>
            </a:r>
            <a:endParaRPr lang="zh-CN" dirty="0"/>
          </a:p>
          <a:p>
            <a:pPr lvl="4"/>
            <a:r>
              <a:rPr lang="zh-CN" dirty="0"/>
              <a:t>第五级</a:t>
            </a:r>
            <a:endParaRPr lang="zh-CN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1ED6B-C8C9-46C7-9729-645E247C2C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D3210-A4F5-4AF1-ADF2-303AA2522E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1pPr>
      <a:lvl2pPr marL="914400" indent="-4572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1257300" indent="-3429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714500" indent="-3429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2171700" indent="-3429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GIF"/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GIF"/><Relationship Id="rId1" Type="http://schemas.openxmlformats.org/officeDocument/2006/relationships/image" Target="../media/image41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46.png"/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5495" y="4363085"/>
            <a:ext cx="9540240" cy="792480"/>
          </a:xfrm>
        </p:spPr>
        <p:txBody>
          <a:bodyPr>
            <a:normAutofit/>
          </a:bodyPr>
          <a:lstStyle/>
          <a:p>
            <a:r>
              <a:rPr lang="zh-CN" altLang="en-US" dirty="0"/>
              <a:t>对</a:t>
            </a:r>
            <a:r>
              <a:rPr lang="zh-CN" dirty="0"/>
              <a:t>生涯规划</a:t>
            </a:r>
            <a:r>
              <a:rPr lang="zh-CN" altLang="en-US" dirty="0"/>
              <a:t>教育再认识</a:t>
            </a:r>
            <a:endParaRPr 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8045246" y="5700252"/>
            <a:ext cx="2868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缪仁票</a:t>
            </a:r>
            <a:endParaRPr lang="zh-CN" altLang="en-US" sz="320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 idx="4294967295"/>
          </p:nvPr>
        </p:nvSpPr>
        <p:spPr>
          <a:xfrm>
            <a:off x="0" y="204832"/>
            <a:ext cx="10668000" cy="811213"/>
          </a:xfrm>
        </p:spPr>
        <p:txBody>
          <a:bodyPr/>
          <a:lstStyle/>
          <a:p>
            <a:pPr algn="l" eaLnBrk="1" hangingPunct="1"/>
            <a:r>
              <a:rPr lang="zh-CN" altLang="en-US" sz="4000" b="1" dirty="0">
                <a:solidFill>
                  <a:srgbClr val="3333CC"/>
                </a:solidFill>
                <a:ea typeface="黑体" panose="02010609060101010101" pitchFamily="49" charset="-122"/>
              </a:rPr>
              <a:t>生涯唤醒</a:t>
            </a:r>
            <a:endParaRPr lang="zh-CN" altLang="en-US" sz="4000" b="1" dirty="0">
              <a:solidFill>
                <a:srgbClr val="3333CC"/>
              </a:solidFill>
              <a:ea typeface="黑体" panose="02010609060101010101" pitchFamily="49" charset="-122"/>
            </a:endParaRPr>
          </a:p>
        </p:txBody>
      </p:sp>
      <p:pic>
        <p:nvPicPr>
          <p:cNvPr id="8195" name="Picture 3" descr="D:\Backup\桌面\生涯图2.bmp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64"/>
            <a:ext cx="12192000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7"/>
          <p:cNvSpPr txBox="1">
            <a:spLocks noChangeArrowheads="1"/>
          </p:cNvSpPr>
          <p:nvPr/>
        </p:nvSpPr>
        <p:spPr bwMode="auto">
          <a:xfrm>
            <a:off x="0" y="2643189"/>
            <a:ext cx="1238251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1986</a:t>
            </a:r>
            <a:r>
              <a:rPr lang="zh-CN" altLang="en-US" sz="1200" b="1"/>
              <a:t>年前</a:t>
            </a:r>
            <a:endParaRPr lang="zh-CN" altLang="en-US" sz="1200" b="1"/>
          </a:p>
        </p:txBody>
      </p:sp>
      <p:sp>
        <p:nvSpPr>
          <p:cNvPr id="8197" name="TextBox 8"/>
          <p:cNvSpPr txBox="1">
            <a:spLocks noChangeArrowheads="1"/>
          </p:cNvSpPr>
          <p:nvPr/>
        </p:nvSpPr>
        <p:spPr bwMode="auto">
          <a:xfrm>
            <a:off x="190500" y="5500688"/>
            <a:ext cx="20002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1989</a:t>
            </a:r>
            <a:r>
              <a:rPr lang="zh-CN" altLang="en-US" sz="1200" b="1"/>
              <a:t>（高考失败）</a:t>
            </a:r>
            <a:endParaRPr lang="zh-CN" altLang="en-US" sz="1200" b="1"/>
          </a:p>
        </p:txBody>
      </p:sp>
      <p:sp>
        <p:nvSpPr>
          <p:cNvPr id="8198" name="TextBox 9"/>
          <p:cNvSpPr txBox="1">
            <a:spLocks noChangeArrowheads="1"/>
          </p:cNvSpPr>
          <p:nvPr/>
        </p:nvSpPr>
        <p:spPr bwMode="auto">
          <a:xfrm>
            <a:off x="1905000" y="1857376"/>
            <a:ext cx="2381251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1993</a:t>
            </a:r>
            <a:r>
              <a:rPr lang="zh-CN" altLang="en-US" sz="1200" b="1"/>
              <a:t>（考取大学）</a:t>
            </a:r>
            <a:endParaRPr lang="zh-CN" altLang="en-US" sz="1200" b="1"/>
          </a:p>
        </p:txBody>
      </p:sp>
      <p:sp>
        <p:nvSpPr>
          <p:cNvPr id="8199" name="TextBox 10"/>
          <p:cNvSpPr txBox="1">
            <a:spLocks noChangeArrowheads="1"/>
          </p:cNvSpPr>
          <p:nvPr/>
        </p:nvSpPr>
        <p:spPr bwMode="auto">
          <a:xfrm>
            <a:off x="2476500" y="5429251"/>
            <a:ext cx="2286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1992</a:t>
            </a:r>
            <a:r>
              <a:rPr lang="zh-CN" altLang="en-US" sz="1200" b="1"/>
              <a:t>（蹲车</a:t>
            </a:r>
            <a:r>
              <a:rPr lang="en-US" altLang="zh-CN" sz="1200" b="1"/>
              <a:t>30</a:t>
            </a:r>
            <a:r>
              <a:rPr lang="zh-CN" altLang="en-US" sz="1200" b="1"/>
              <a:t>小时）</a:t>
            </a:r>
            <a:endParaRPr lang="zh-CN" altLang="en-US" sz="1200" b="1"/>
          </a:p>
        </p:txBody>
      </p:sp>
      <p:sp>
        <p:nvSpPr>
          <p:cNvPr id="8200" name="TextBox 11"/>
          <p:cNvSpPr txBox="1">
            <a:spLocks noChangeArrowheads="1"/>
          </p:cNvSpPr>
          <p:nvPr/>
        </p:nvSpPr>
        <p:spPr bwMode="auto">
          <a:xfrm>
            <a:off x="3143251" y="3429001"/>
            <a:ext cx="2857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1998</a:t>
            </a:r>
            <a:r>
              <a:rPr lang="zh-CN" altLang="en-US" sz="1200" b="1"/>
              <a:t>（开始学校中层工作）</a:t>
            </a:r>
            <a:endParaRPr lang="zh-CN" altLang="en-US" sz="1200" b="1"/>
          </a:p>
        </p:txBody>
      </p:sp>
      <p:sp>
        <p:nvSpPr>
          <p:cNvPr id="8201" name="TextBox 12"/>
          <p:cNvSpPr txBox="1">
            <a:spLocks noChangeArrowheads="1"/>
          </p:cNvSpPr>
          <p:nvPr/>
        </p:nvSpPr>
        <p:spPr bwMode="auto">
          <a:xfrm>
            <a:off x="5334000" y="2643188"/>
            <a:ext cx="20002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2002</a:t>
            </a:r>
            <a:r>
              <a:rPr lang="zh-CN" altLang="en-US" sz="1200" b="1"/>
              <a:t>（脱产读研）</a:t>
            </a:r>
            <a:endParaRPr lang="zh-CN" altLang="en-US" sz="1200" b="1"/>
          </a:p>
        </p:txBody>
      </p:sp>
      <p:sp>
        <p:nvSpPr>
          <p:cNvPr id="8202" name="TextBox 13"/>
          <p:cNvSpPr txBox="1">
            <a:spLocks noChangeArrowheads="1"/>
          </p:cNvSpPr>
          <p:nvPr/>
        </p:nvSpPr>
        <p:spPr bwMode="auto">
          <a:xfrm>
            <a:off x="7620001" y="2214563"/>
            <a:ext cx="133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2006</a:t>
            </a:r>
            <a:r>
              <a:rPr lang="zh-CN" altLang="en-US" sz="1200" b="1"/>
              <a:t>（调入浙大附中）</a:t>
            </a:r>
            <a:endParaRPr lang="zh-CN" altLang="en-US" sz="1200" b="1"/>
          </a:p>
        </p:txBody>
      </p:sp>
      <p:sp>
        <p:nvSpPr>
          <p:cNvPr id="8203" name="TextBox 14"/>
          <p:cNvSpPr txBox="1">
            <a:spLocks noChangeArrowheads="1"/>
          </p:cNvSpPr>
          <p:nvPr/>
        </p:nvSpPr>
        <p:spPr bwMode="auto">
          <a:xfrm>
            <a:off x="7620000" y="4857751"/>
            <a:ext cx="20002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2010</a:t>
            </a:r>
            <a:r>
              <a:rPr lang="zh-CN" altLang="en-US" sz="1200" b="1"/>
              <a:t>（考博失败）</a:t>
            </a:r>
            <a:endParaRPr lang="zh-CN" altLang="en-US" sz="1200" b="1"/>
          </a:p>
        </p:txBody>
      </p:sp>
      <p:sp>
        <p:nvSpPr>
          <p:cNvPr id="8204" name="TextBox 15"/>
          <p:cNvSpPr txBox="1">
            <a:spLocks noChangeArrowheads="1"/>
          </p:cNvSpPr>
          <p:nvPr/>
        </p:nvSpPr>
        <p:spPr bwMode="auto">
          <a:xfrm>
            <a:off x="9620252" y="3786188"/>
            <a:ext cx="238124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2012</a:t>
            </a:r>
            <a:r>
              <a:rPr lang="zh-CN" altLang="en-US" sz="1200" b="1"/>
              <a:t>（</a:t>
            </a:r>
            <a:r>
              <a:rPr lang="en-US" altLang="zh-CN" sz="1200" b="1"/>
              <a:t>90</a:t>
            </a:r>
            <a:r>
              <a:rPr lang="zh-CN" altLang="en-US" sz="1200" b="1"/>
              <a:t>课时培训）</a:t>
            </a:r>
            <a:endParaRPr lang="zh-CN" altLang="en-US" sz="1200" b="1"/>
          </a:p>
        </p:txBody>
      </p:sp>
      <p:sp>
        <p:nvSpPr>
          <p:cNvPr id="8205" name="TextBox 16"/>
          <p:cNvSpPr txBox="1">
            <a:spLocks noChangeArrowheads="1"/>
          </p:cNvSpPr>
          <p:nvPr/>
        </p:nvSpPr>
        <p:spPr bwMode="auto">
          <a:xfrm>
            <a:off x="9334500" y="2143126"/>
            <a:ext cx="12382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/>
              <a:t>2014</a:t>
            </a:r>
            <a:r>
              <a:rPr lang="zh-CN" altLang="en-US" sz="1200" b="1"/>
              <a:t>（</a:t>
            </a:r>
            <a:r>
              <a:rPr lang="en-US" altLang="zh-CN" sz="1200" b="1"/>
              <a:t>GCDF</a:t>
            </a:r>
            <a:r>
              <a:rPr lang="zh-CN" altLang="en-US" sz="1200" b="1"/>
              <a:t>培训）</a:t>
            </a:r>
            <a:endParaRPr lang="zh-CN" altLang="en-US" sz="12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4019845" y="725769"/>
            <a:ext cx="49103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</a:rPr>
              <a:t>MBTI类型测定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349" y="1932039"/>
            <a:ext cx="117987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1.</a:t>
            </a:r>
            <a:r>
              <a:rPr lang="zh-CN" altLang="en-US" sz="3600" dirty="0"/>
              <a:t>不累的时候，您愿意独处（</a:t>
            </a:r>
            <a:r>
              <a:rPr lang="en-US" altLang="zh-CN" sz="3600" dirty="0"/>
              <a:t>I</a:t>
            </a:r>
            <a:r>
              <a:rPr lang="zh-CN" altLang="en-US" sz="3600" dirty="0"/>
              <a:t>），还是聊天聚会（</a:t>
            </a:r>
            <a:r>
              <a:rPr lang="en-US" altLang="zh-CN" sz="3600" dirty="0"/>
              <a:t>E</a:t>
            </a:r>
            <a:r>
              <a:rPr lang="zh-CN" altLang="en-US" sz="3600" dirty="0"/>
              <a:t>）？</a:t>
            </a:r>
            <a:endParaRPr lang="en-US" altLang="zh-CN" sz="3600" dirty="0"/>
          </a:p>
          <a:p>
            <a:r>
              <a:rPr lang="en-US" altLang="zh-CN" sz="3600" dirty="0"/>
              <a:t>2.</a:t>
            </a:r>
            <a:r>
              <a:rPr lang="zh-CN" altLang="en-US" sz="3600" dirty="0"/>
              <a:t>您更喜欢抽象、新颖、有高度的理论话题（</a:t>
            </a:r>
            <a:r>
              <a:rPr lang="en-US" altLang="zh-CN" sz="3600" dirty="0"/>
              <a:t>N</a:t>
            </a:r>
            <a:r>
              <a:rPr lang="zh-CN" altLang="en-US" sz="3600" dirty="0"/>
              <a:t>），还是明确、规律、具体的操作步骤（</a:t>
            </a:r>
            <a:r>
              <a:rPr lang="en-US" altLang="zh-CN" sz="3600" dirty="0"/>
              <a:t>S</a:t>
            </a:r>
            <a:r>
              <a:rPr lang="zh-CN" altLang="en-US" sz="3600" dirty="0"/>
              <a:t>）？</a:t>
            </a:r>
            <a:endParaRPr lang="en-US" altLang="zh-CN" sz="3600" dirty="0"/>
          </a:p>
          <a:p>
            <a:r>
              <a:rPr lang="en-US" altLang="zh-CN" sz="3600" dirty="0"/>
              <a:t>3.</a:t>
            </a:r>
            <a:r>
              <a:rPr lang="zh-CN" altLang="en-US" sz="3600" dirty="0"/>
              <a:t>原则和讲理（</a:t>
            </a:r>
            <a:r>
              <a:rPr lang="en-US" altLang="zh-CN" sz="3600" dirty="0"/>
              <a:t>T</a:t>
            </a:r>
            <a:r>
              <a:rPr lang="zh-CN" altLang="en-US" sz="3600" dirty="0"/>
              <a:t>），与人情和谐（</a:t>
            </a:r>
            <a:r>
              <a:rPr lang="en-US" altLang="zh-CN" sz="3600" dirty="0"/>
              <a:t>F</a:t>
            </a:r>
            <a:r>
              <a:rPr lang="zh-CN" altLang="en-US" sz="3600" dirty="0"/>
              <a:t>），您认为哪个更重要？</a:t>
            </a:r>
            <a:endParaRPr lang="en-US" altLang="zh-CN" sz="3600" dirty="0"/>
          </a:p>
          <a:p>
            <a:r>
              <a:rPr lang="en-US" altLang="zh-CN" sz="3600" dirty="0"/>
              <a:t>4.</a:t>
            </a:r>
            <a:r>
              <a:rPr lang="zh-CN" altLang="en-US" sz="3600" dirty="0"/>
              <a:t>您平时是喜欢按计划行事</a:t>
            </a:r>
            <a:r>
              <a:rPr lang="en-US" altLang="zh-CN" sz="3600" dirty="0"/>
              <a:t>(J)</a:t>
            </a:r>
            <a:r>
              <a:rPr lang="zh-CN" altLang="en-US" sz="3600" dirty="0"/>
              <a:t>，还是随性灵变（</a:t>
            </a:r>
            <a:r>
              <a:rPr lang="en-US" altLang="zh-CN" sz="3600" dirty="0"/>
              <a:t>P</a:t>
            </a:r>
            <a:r>
              <a:rPr lang="zh-CN" altLang="en-US" sz="3600" dirty="0"/>
              <a:t>）？</a:t>
            </a:r>
            <a:endParaRPr lang="zh-CN" altLang="en-US" sz="2400" dirty="0"/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43934" y="119822"/>
            <a:ext cx="3009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</a:rPr>
              <a:t>自我认知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33375" y="581660"/>
          <a:ext cx="11362690" cy="6004560"/>
        </p:xfrm>
        <a:graphic>
          <a:graphicData uri="http://schemas.openxmlformats.org/drawingml/2006/table">
            <a:tbl>
              <a:tblPr/>
              <a:tblGrid>
                <a:gridCol w="1205230"/>
                <a:gridCol w="3077845"/>
                <a:gridCol w="1205865"/>
                <a:gridCol w="1205865"/>
                <a:gridCol w="3461385"/>
                <a:gridCol w="1206500"/>
              </a:tblGrid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序号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类型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总数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序号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类型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总数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1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教师职业</a:t>
                      </a:r>
                      <a:endParaRPr lang="zh-CN" sz="2400" b="1" i="0" u="none" strike="noStrike" dirty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692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科研类工作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127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医生职业</a:t>
                      </a:r>
                      <a:endParaRPr lang="zh-CN" sz="2400" b="1" i="0" u="none" strike="noStrike" dirty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585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警察职业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124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技术类工作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293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建筑领域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104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自主创业类工作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198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19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美术领域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104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金融领域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191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翻译职业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100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行政文职类工作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21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军人职业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98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经济管理类工作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180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22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播音、主持职业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81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专门技术领域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180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23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心理学领域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79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公务员职业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174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24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作家、编剧职业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79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会计职业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171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25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创意策划类工作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72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信息技术领域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161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26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操作技能类工作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71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文化传媒领域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155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劳务类工作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54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律师职业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148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28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其它小众职业方向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128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商务经贸类工作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137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29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不现实的职业理想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66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编辑、记者职业</a:t>
                      </a:r>
                      <a:endParaRPr lang="zh-CN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135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Tahoma" panose="020B0604030504040204"/>
                        </a:rPr>
                        <a:t>　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Tahoma" panose="020B06040305040402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Tahoma" panose="020B0604030504040204"/>
                        </a:rPr>
                        <a:t>　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Tahoma" panose="020B06040305040402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sz="2400" b="1" i="0" u="none" strike="noStrike" dirty="0">
                          <a:solidFill>
                            <a:srgbClr val="000000"/>
                          </a:solidFill>
                          <a:latin typeface="Tahoma" panose="020B0604030504040204"/>
                        </a:rPr>
                        <a:t>　</a:t>
                      </a:r>
                      <a:endParaRPr lang="zh-CN" sz="2400" b="1" i="0" u="none" strike="noStrike" dirty="0">
                        <a:solidFill>
                          <a:srgbClr val="000000"/>
                        </a:solidFill>
                        <a:latin typeface="Tahoma" panose="020B060403050404020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68229" y="-148295"/>
            <a:ext cx="8229600" cy="928694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高中生职业理想调研统计</a:t>
            </a:r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90" y="53975"/>
            <a:ext cx="33907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认知外部世界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\AppData\Roaming\Tencent\Users\274032136\QQ\WinTemp\RichOle\}[LQU(@7Q$R88(3ASCSDP[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486900" y="6076950"/>
            <a:ext cx="1181100" cy="78105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6209" y="487340"/>
            <a:ext cx="8229600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zh-CN" altLang="zh-CN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高中生职业理想形成因素</a:t>
            </a:r>
            <a:endParaRPr lang="zh-CN" altLang="zh-CN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fld id="{6A45A198-9A9D-4617-90F7-B61116D845B5}" type="slidenum">
              <a:rPr lang="zh-CN" altLang="en-US" sz="1800" b="1" smtClean="0">
                <a:solidFill>
                  <a:schemeClr val="bg1"/>
                </a:solidFill>
              </a:rPr>
            </a:fld>
            <a:endParaRPr lang="zh-CN" altLang="en-US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90195" y="1805305"/>
          <a:ext cx="11348085" cy="3776240"/>
        </p:xfrm>
        <a:graphic>
          <a:graphicData uri="http://schemas.openxmlformats.org/drawingml/2006/table">
            <a:tbl>
              <a:tblPr/>
              <a:tblGrid>
                <a:gridCol w="8679180"/>
                <a:gridCol w="1486535"/>
                <a:gridCol w="1182370"/>
              </a:tblGrid>
              <a:tr h="426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高中生职业理想形成因素</a:t>
                      </a:r>
                      <a:endParaRPr lang="zh-CN" altLang="zh-CN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solidFill>
                            <a:srgbClr val="000000"/>
                          </a:solidFill>
                          <a:latin typeface="Tahoma" panose="020B0604030504040204"/>
                          <a:ea typeface="宋体" panose="02010600030101010101" pitchFamily="2" charset="-122"/>
                          <a:cs typeface="Tahoma" panose="020B0604030504040204"/>
                        </a:rPr>
                        <a:t>人数</a:t>
                      </a:r>
                      <a:endParaRPr lang="zh-CN" sz="2400" b="1" kern="0" dirty="0">
                        <a:solidFill>
                          <a:srgbClr val="000000"/>
                        </a:solidFill>
                        <a:latin typeface="Tahoma" panose="020B060403050404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Tahoma" panose="020B0604030504040204"/>
                          <a:ea typeface="宋体" panose="02010600030101010101" pitchFamily="2" charset="-122"/>
                          <a:cs typeface="Tahoma" panose="020B0604030504040204"/>
                        </a:rPr>
                        <a:t>占比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ahoma" panose="020B060403050404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8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因父母或近亲属从事相关职业，所以我也想做；</a:t>
                      </a: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        </a:t>
                      </a:r>
                      <a:endParaRPr lang="en-US" sz="2400" kern="100" dirty="0">
                        <a:solidFill>
                          <a:srgbClr val="00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553</a:t>
                      </a:r>
                      <a:endParaRPr lang="en-US" sz="2400" kern="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23.0%</a:t>
                      </a:r>
                      <a:endParaRPr lang="en-US" sz="2400" kern="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从影视作品、媒体报道中了解了这个职业，对它有了期待 ；</a:t>
                      </a:r>
                      <a:r>
                        <a:rPr lang="en-US" sz="2400" b="1" kern="100" dirty="0">
                          <a:solidFill>
                            <a:srgbClr val="FF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       </a:t>
                      </a:r>
                      <a:endParaRPr lang="en-US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FF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793</a:t>
                      </a:r>
                      <a:endParaRPr lang="en-US" sz="2400" b="1" kern="100" dirty="0">
                        <a:solidFill>
                          <a:srgbClr val="FF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FF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33.0%</a:t>
                      </a:r>
                      <a:endParaRPr lang="en-US" sz="2400" b="1" kern="100" dirty="0">
                        <a:solidFill>
                          <a:srgbClr val="FF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家长、老师都告诉我这个职业很好，让我做这行；</a:t>
                      </a: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   </a:t>
                      </a:r>
                      <a:endParaRPr lang="en-US" sz="2400" kern="100" dirty="0">
                        <a:solidFill>
                          <a:srgbClr val="00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405</a:t>
                      </a:r>
                      <a:endParaRPr lang="en-US" sz="2400" kern="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16.9%</a:t>
                      </a:r>
                      <a:endParaRPr lang="en-US" sz="2400" kern="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同学、朋友介绍说，这个职业值得做；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197</a:t>
                      </a:r>
                      <a:endParaRPr lang="en-US" sz="2400" kern="100" dirty="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8.2%</a:t>
                      </a:r>
                      <a:endParaRPr lang="en-US" sz="2400" kern="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生活中与该职业从业者有过一些接触，让我对之很感兴趣；</a:t>
                      </a:r>
                      <a:endParaRPr lang="zh-CN" sz="2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 panose="020F050202020403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730</a:t>
                      </a:r>
                      <a:endParaRPr lang="en-US" sz="2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30.4%</a:t>
                      </a:r>
                      <a:endParaRPr lang="en-US" sz="24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在父母、老师指导下经过仔细思考，我觉得这个职业很适合我；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300</a:t>
                      </a:r>
                      <a:endParaRPr lang="en-US" sz="2400" kern="100" dirty="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12.5%</a:t>
                      </a:r>
                      <a:endParaRPr lang="en-US" sz="2400" kern="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通过学校的课程让我了解了这个职业，也叫我对之产生了兴趣；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260</a:t>
                      </a:r>
                      <a:endParaRPr lang="en-US" sz="2400" kern="100" dirty="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10.8%</a:t>
                      </a:r>
                      <a:endParaRPr lang="en-US" sz="2400" kern="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 </a:t>
                      </a:r>
                      <a:r>
                        <a:rPr lang="zh-CN" sz="2400" b="1" kern="100" dirty="0">
                          <a:solidFill>
                            <a:srgbClr val="C00000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ahoma" panose="020B0604030504040204"/>
                        </a:rPr>
                        <a:t>也说不大清楚，但总体感觉它最适合我，这就是我想要的。</a:t>
                      </a:r>
                      <a:endParaRPr lang="zh-CN" sz="2400" b="1" kern="100" dirty="0">
                        <a:solidFill>
                          <a:srgbClr val="C0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ahoma" panose="020B06040305040402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916</a:t>
                      </a:r>
                      <a:endParaRPr lang="en-US" sz="2400" b="1" kern="100" dirty="0">
                        <a:solidFill>
                          <a:srgbClr val="C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C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38.2%</a:t>
                      </a:r>
                      <a:endParaRPr lang="en-US" sz="2400" b="1" kern="100" dirty="0">
                        <a:solidFill>
                          <a:srgbClr val="C00000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7337" y="848031"/>
            <a:ext cx="8015089" cy="52197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拓宽生涯视野（认知他人、学科、专业、职业）</a:t>
            </a:r>
            <a:endParaRPr lang="zh-CN" alt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3651" y="1369981"/>
            <a:ext cx="1044575" cy="527771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800" b="1" dirty="0"/>
              <a:t>体验生涯（生活、学科、专业、职业）</a:t>
            </a:r>
            <a:endParaRPr lang="zh-CN" altLang="en-US" sz="2800" b="1" dirty="0"/>
          </a:p>
        </p:txBody>
      </p:sp>
      <p:sp>
        <p:nvSpPr>
          <p:cNvPr id="4" name="文本框 4"/>
          <p:cNvSpPr txBox="1"/>
          <p:nvPr/>
        </p:nvSpPr>
        <p:spPr>
          <a:xfrm>
            <a:off x="0" y="85307"/>
            <a:ext cx="11731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生涯规划教育的任务</a:t>
            </a:r>
            <a:endParaRPr lang="zh-CN" altLang="en-US" sz="3600" b="1" dirty="0">
              <a:solidFill>
                <a:srgbClr val="FF0000"/>
              </a:solidFill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969" y="866314"/>
            <a:ext cx="5139812" cy="2938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69" y="3856703"/>
            <a:ext cx="5139812" cy="27948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922" y="866314"/>
            <a:ext cx="5321710" cy="2938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1922" y="3856703"/>
            <a:ext cx="5321710" cy="279481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434822" y="283973"/>
            <a:ext cx="6054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刘强东：五年后给你送货的是机器人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118110" y="161925"/>
            <a:ext cx="5144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了解职业及其变化规律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/>
        </p:nvGraphicFramePr>
        <p:xfrm>
          <a:off x="31115" y="52705"/>
          <a:ext cx="12131040" cy="6269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110" y="161925"/>
            <a:ext cx="5144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了解高校及其变化规律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3" name="图片 2" descr="Screenshot_2018-01-19-17-46-49-242_com.tencent.mm"/>
          <p:cNvPicPr>
            <a:picLocks noChangeAspect="1"/>
          </p:cNvPicPr>
          <p:nvPr/>
        </p:nvPicPr>
        <p:blipFill>
          <a:blip r:embed="rId1"/>
          <a:srcRect t="10910" b="18430"/>
          <a:stretch>
            <a:fillRect/>
          </a:stretch>
        </p:blipFill>
        <p:spPr>
          <a:xfrm>
            <a:off x="6589395" y="546100"/>
            <a:ext cx="5340350" cy="60007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445" y="619315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双一流”与“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985”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211”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370" y="5363210"/>
            <a:ext cx="61290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大学、校区与学院，一级学院、二级学院和独立学院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50" y="1268730"/>
            <a:ext cx="622554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浙江一共有</a:t>
            </a:r>
            <a:r>
              <a:rPr lang="en-US" altLang="zh-CN" sz="2400"/>
              <a:t>6</a:t>
            </a:r>
            <a:r>
              <a:rPr lang="zh-CN" altLang="en-US" sz="2400"/>
              <a:t>所“三本”独立学院分数超过600分（注：</a:t>
            </a:r>
            <a:r>
              <a:rPr lang="en-US" altLang="zh-CN" sz="2400"/>
              <a:t>2017</a:t>
            </a:r>
            <a:r>
              <a:rPr lang="zh-CN" altLang="en-US" sz="2400"/>
              <a:t>年浙江高考满分750分，一段录取分数线</a:t>
            </a:r>
            <a:r>
              <a:rPr lang="en-US" altLang="zh-CN" sz="2400"/>
              <a:t>577</a:t>
            </a:r>
            <a:r>
              <a:rPr lang="zh-CN" altLang="en-US" sz="2400"/>
              <a:t>），他们分别是：</a:t>
            </a:r>
            <a:endParaRPr lang="zh-CN" altLang="en-US" sz="2400"/>
          </a:p>
          <a:p>
            <a:r>
              <a:rPr lang="zh-CN" altLang="en-US" sz="2400"/>
              <a:t>同济大学浙江学院（独立学院） 646</a:t>
            </a:r>
            <a:endParaRPr lang="zh-CN" altLang="en-US" sz="2400"/>
          </a:p>
          <a:p>
            <a:r>
              <a:rPr lang="zh-CN" altLang="en-US" sz="2400"/>
              <a:t>四川大学锦城学院（独立学院） 637</a:t>
            </a:r>
            <a:endParaRPr lang="zh-CN" altLang="en-US" sz="2400"/>
          </a:p>
          <a:p>
            <a:r>
              <a:rPr lang="zh-CN" altLang="en-US" sz="2400"/>
              <a:t>南京师范大学中北学院（独立学院） 631</a:t>
            </a:r>
            <a:endParaRPr lang="zh-CN" altLang="en-US" sz="2400"/>
          </a:p>
          <a:p>
            <a:r>
              <a:rPr lang="zh-CN" altLang="en-US" sz="2400"/>
              <a:t>华北电力大学科技学院（独立学院） 617</a:t>
            </a:r>
            <a:endParaRPr lang="zh-CN" altLang="en-US" sz="2400"/>
          </a:p>
          <a:p>
            <a:r>
              <a:rPr lang="zh-CN" altLang="en-US" sz="2400"/>
              <a:t>南京师范大学泰州学院（独立学院） 612</a:t>
            </a:r>
            <a:endParaRPr lang="zh-CN" altLang="en-US" sz="2400"/>
          </a:p>
          <a:p>
            <a:r>
              <a:rPr lang="zh-CN" altLang="en-US" sz="2400"/>
              <a:t>北京科技大学天津学院（独立学院） 609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86995" y="808355"/>
            <a:ext cx="5207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</a:rPr>
              <a:t>2017</a:t>
            </a:r>
            <a:r>
              <a:rPr lang="zh-CN" altLang="en-US" sz="2400">
                <a:solidFill>
                  <a:srgbClr val="0000FF"/>
                </a:solidFill>
              </a:rPr>
              <a:t>年浙江高考志愿乌龙事件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370" y="4793615"/>
            <a:ext cx="5207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</a:rPr>
              <a:t>认知与选择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00" y="208915"/>
            <a:ext cx="5071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了解专业及其变化趋势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465" y="1026160"/>
            <a:ext cx="5986780" cy="5414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985" y="2286000"/>
            <a:ext cx="59474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</a:t>
            </a:r>
            <a:r>
              <a:rPr lang="zh-CN" altLang="en-US" sz="2400"/>
              <a:t>温州医科大学3年制专科专业“眼视光技术”，意外收获4名一段高分考生，成绩最好的为632分，其他3人成绩都在一段线577分（一段录取分数线）以上。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33985" y="1188085"/>
            <a:ext cx="5207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</a:rPr>
              <a:t>2017</a:t>
            </a:r>
            <a:r>
              <a:rPr lang="zh-CN" altLang="en-US" sz="2400">
                <a:solidFill>
                  <a:srgbClr val="0000FF"/>
                </a:solidFill>
              </a:rPr>
              <a:t>年浙江高考志愿专业误报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050" y="4300855"/>
            <a:ext cx="52768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“眼视光技术”（</a:t>
            </a:r>
            <a:r>
              <a:rPr lang="en-US" altLang="zh-CN" sz="2400"/>
              <a:t>3</a:t>
            </a:r>
            <a:r>
              <a:rPr lang="zh-CN" altLang="en-US" sz="2400"/>
              <a:t>年制专科）</a:t>
            </a:r>
            <a:endParaRPr lang="zh-CN" altLang="en-US" sz="2400"/>
          </a:p>
          <a:p>
            <a:r>
              <a:rPr lang="zh-CN" altLang="en-US" sz="2400"/>
              <a:t>“眼视光医学”（</a:t>
            </a:r>
            <a:r>
              <a:rPr lang="en-US" altLang="zh-CN" sz="2400"/>
              <a:t>5</a:t>
            </a:r>
            <a:r>
              <a:rPr lang="zh-CN" altLang="en-US" sz="2400"/>
              <a:t>年制本科）</a:t>
            </a:r>
            <a:endParaRPr lang="zh-CN" altLang="en-US"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5920" y="103505"/>
            <a:ext cx="74186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生涯规划教育的基本问题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5625" y="1595934"/>
            <a:ext cx="10515599" cy="3666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/>
              <a:t>1.</a:t>
            </a:r>
            <a:r>
              <a:rPr lang="zh-CN" altLang="en-US" sz="4000" dirty="0"/>
              <a:t>是否适合选择某门课程作为高考科目？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2.</a:t>
            </a:r>
            <a:r>
              <a:rPr lang="zh-CN" altLang="en-US" sz="4000" dirty="0"/>
              <a:t>某门课程可以包括哪些专业及高校？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3.</a:t>
            </a:r>
            <a:r>
              <a:rPr lang="zh-CN" altLang="en-US" sz="4000" dirty="0"/>
              <a:t>这专业毕业后就业如何？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4.</a:t>
            </a:r>
            <a:r>
              <a:rPr lang="zh-CN" altLang="en-US" sz="4000" dirty="0"/>
              <a:t>这职业未来走向如何？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17270" y="1905000"/>
            <a:ext cx="9753600" cy="1685290"/>
          </a:xfrm>
        </p:spPr>
        <p:txBody>
          <a:bodyPr/>
          <a:lstStyle/>
          <a:p>
            <a:r>
              <a:rPr lang="zh-CN" altLang="en-US" dirty="0"/>
              <a:t>生涯规划教育是立德树人的重要途径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55725" y="3590290"/>
            <a:ext cx="8534400" cy="10433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/>
              <a:t>——</a:t>
            </a:r>
            <a:r>
              <a:rPr lang="zh-CN" altLang="en-US" sz="2800" dirty="0"/>
              <a:t>为谁做人、做什么样人、怎样做人？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375920" y="103505"/>
            <a:ext cx="5592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生涯规划教育的意义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0091" y="2824317"/>
            <a:ext cx="48743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基于规划的发展</a:t>
            </a:r>
            <a:endParaRPr lang="zh-CN" altLang="en-US" sz="4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799" y="1319455"/>
            <a:ext cx="3713406" cy="3908848"/>
          </a:xfrm>
          <a:prstGeom prst="rect">
            <a:avLst/>
          </a:prstGeom>
        </p:spPr>
      </p:pic>
      <p:sp>
        <p:nvSpPr>
          <p:cNvPr id="4" name="文本框 4"/>
          <p:cNvSpPr txBox="1"/>
          <p:nvPr/>
        </p:nvSpPr>
        <p:spPr>
          <a:xfrm>
            <a:off x="0" y="85307"/>
            <a:ext cx="11731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生涯规划教育的重点</a:t>
            </a:r>
            <a:endParaRPr lang="zh-CN" altLang="en-US" sz="3600" b="1" dirty="0">
              <a:solidFill>
                <a:srgbClr val="FF0000"/>
              </a:solidFill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090" y="324465"/>
            <a:ext cx="463099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高考路径选择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65098" y="1578078"/>
            <a:ext cx="185829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普通高考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9165097" y="2992612"/>
            <a:ext cx="185829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三位一体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9165096" y="4466222"/>
            <a:ext cx="185829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自主招生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6471412" y="1738098"/>
            <a:ext cx="738664" cy="30944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dirty="0"/>
              <a:t>高校专业目标</a:t>
            </a:r>
            <a:endParaRPr lang="zh-CN" altLang="en-US" sz="3600" dirty="0"/>
          </a:p>
        </p:txBody>
      </p:sp>
      <p:sp>
        <p:nvSpPr>
          <p:cNvPr id="10" name="箭头: 右 9"/>
          <p:cNvSpPr/>
          <p:nvPr/>
        </p:nvSpPr>
        <p:spPr bwMode="auto">
          <a:xfrm>
            <a:off x="7516044" y="3152365"/>
            <a:ext cx="1238864" cy="26547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箭头: 右 10"/>
          <p:cNvSpPr/>
          <p:nvPr/>
        </p:nvSpPr>
        <p:spPr bwMode="auto">
          <a:xfrm>
            <a:off x="7516044" y="1737843"/>
            <a:ext cx="1238864" cy="26547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箭头: 右 11"/>
          <p:cNvSpPr/>
          <p:nvPr/>
        </p:nvSpPr>
        <p:spPr bwMode="auto">
          <a:xfrm>
            <a:off x="7516044" y="4673498"/>
            <a:ext cx="1238864" cy="26547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05628" y="1793340"/>
            <a:ext cx="738664" cy="30944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dirty="0"/>
              <a:t>职业目标</a:t>
            </a:r>
            <a:endParaRPr lang="zh-CN" altLang="en-US" sz="3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1161128" y="1793339"/>
            <a:ext cx="738664" cy="30944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dirty="0"/>
              <a:t>人生目标</a:t>
            </a:r>
            <a:endParaRPr lang="zh-CN" altLang="en-US" sz="3600" dirty="0"/>
          </a:p>
        </p:txBody>
      </p:sp>
      <p:sp>
        <p:nvSpPr>
          <p:cNvPr id="17" name="箭头: 右 16"/>
          <p:cNvSpPr/>
          <p:nvPr/>
        </p:nvSpPr>
        <p:spPr bwMode="auto">
          <a:xfrm>
            <a:off x="4823485" y="3151955"/>
            <a:ext cx="1238864" cy="26547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" name="箭头: 右 17"/>
          <p:cNvSpPr/>
          <p:nvPr/>
        </p:nvSpPr>
        <p:spPr bwMode="auto">
          <a:xfrm>
            <a:off x="2121097" y="3151955"/>
            <a:ext cx="1238864" cy="26547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图片 1"/>
          <p:cNvSpPr>
            <a:spLocks noChangeAspect="1"/>
          </p:cNvSpPr>
          <p:nvPr/>
        </p:nvSpPr>
        <p:spPr bwMode="auto">
          <a:xfrm>
            <a:off x="2135188" y="1341438"/>
            <a:ext cx="4259262" cy="482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 4" descr="IMG_00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258" y="3689534"/>
            <a:ext cx="5222649" cy="2260004"/>
          </a:xfrm>
          <a:prstGeom prst="rect">
            <a:avLst/>
          </a:prstGeom>
        </p:spPr>
      </p:pic>
      <p:pic>
        <p:nvPicPr>
          <p:cNvPr id="7" name="图片 6" descr="IMG_0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535" y="641351"/>
            <a:ext cx="7824020" cy="2790457"/>
          </a:xfrm>
          <a:prstGeom prst="rect">
            <a:avLst/>
          </a:prstGeom>
        </p:spPr>
      </p:pic>
      <p:pic>
        <p:nvPicPr>
          <p:cNvPr id="8" name="图片 7" descr="IMG_00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499" y="3504212"/>
            <a:ext cx="5581469" cy="2635333"/>
          </a:xfrm>
          <a:prstGeom prst="rect">
            <a:avLst/>
          </a:prstGeom>
        </p:spPr>
      </p:pic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102472" y="56576"/>
            <a:ext cx="806813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00FF"/>
                </a:solidFill>
                <a:ea typeface="黑体" panose="02010609060101010101" pitchFamily="49" charset="-122"/>
              </a:rPr>
              <a:t> 高考科目选择的指导</a:t>
            </a:r>
            <a:endParaRPr lang="zh-CN" altLang="en-US" sz="320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图片 2"/>
          <p:cNvSpPr>
            <a:spLocks noChangeAspect="1"/>
          </p:cNvSpPr>
          <p:nvPr/>
        </p:nvSpPr>
        <p:spPr bwMode="auto">
          <a:xfrm>
            <a:off x="2351089" y="1790701"/>
            <a:ext cx="3989387" cy="458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1" name="文本框 1"/>
          <p:cNvSpPr txBox="1">
            <a:spLocks noChangeArrowheads="1"/>
          </p:cNvSpPr>
          <p:nvPr/>
        </p:nvSpPr>
        <p:spPr bwMode="auto">
          <a:xfrm>
            <a:off x="153528" y="454033"/>
            <a:ext cx="4798350" cy="1815882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dirty="0"/>
              <a:t>说明：面向省内</a:t>
            </a:r>
            <a:r>
              <a:rPr kumimoji="1" lang="en-US" altLang="zh-CN" sz="2800" dirty="0"/>
              <a:t>10</a:t>
            </a:r>
            <a:r>
              <a:rPr kumimoji="1" lang="zh-CN" altLang="en-US" sz="2800" dirty="0"/>
              <a:t>余所一级重点中学，对</a:t>
            </a:r>
            <a:r>
              <a:rPr kumimoji="1" lang="en-US" altLang="zh-CN" sz="2800" dirty="0"/>
              <a:t>5000</a:t>
            </a:r>
            <a:r>
              <a:rPr kumimoji="1" lang="zh-CN" altLang="en-US" sz="2800" dirty="0"/>
              <a:t>多名高一高二学生所做的“</a:t>
            </a:r>
            <a:r>
              <a:rPr kumimoji="1" lang="en-US" altLang="zh-CN" sz="2800" dirty="0"/>
              <a:t>7</a:t>
            </a:r>
            <a:r>
              <a:rPr kumimoji="1" lang="zh-CN" altLang="en-US" sz="2800" dirty="0"/>
              <a:t>选</a:t>
            </a:r>
            <a:r>
              <a:rPr kumimoji="1" lang="en-US" altLang="zh-CN" sz="2800" dirty="0"/>
              <a:t>3”</a:t>
            </a:r>
            <a:r>
              <a:rPr kumimoji="1" lang="zh-CN" altLang="en-US" sz="2800" dirty="0"/>
              <a:t>意向调查。</a:t>
            </a:r>
            <a:endParaRPr kumimoji="1" lang="zh-CN" altLang="en-US" sz="2800" dirty="0"/>
          </a:p>
        </p:txBody>
      </p:sp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94585" y="0"/>
            <a:ext cx="75612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/>
              <a:t>浙江省重点中学选课情况调查</a:t>
            </a:r>
            <a:endParaRPr lang="zh-CN" altLang="en-US" sz="2800" b="1" dirty="0"/>
          </a:p>
        </p:txBody>
      </p:sp>
      <p:pic>
        <p:nvPicPr>
          <p:cNvPr id="7173" name="图片 4" descr="数据来源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201660"/>
            <a:ext cx="488909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3" descr="单科选择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6" y="228600"/>
            <a:ext cx="6759671" cy="648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图片 1"/>
          <p:cNvSpPr>
            <a:spLocks noChangeAspect="1"/>
          </p:cNvSpPr>
          <p:nvPr/>
        </p:nvSpPr>
        <p:spPr bwMode="auto">
          <a:xfrm>
            <a:off x="2063750" y="1196976"/>
            <a:ext cx="4210050" cy="504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7972732" y="1598979"/>
            <a:ext cx="3384550" cy="36379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/>
              <a:t>现象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：从单独科目上看，男女生的选择分化明显。</a:t>
            </a:r>
            <a:endParaRPr lang="zh-CN" altLang="en-US" sz="2400" dirty="0"/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2400" b="1" dirty="0"/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/>
              <a:t>男生选择物理、化学的，明显多于女生；而女生选择政治和历史的，远远多于男生。</a:t>
            </a:r>
            <a:endParaRPr lang="zh-CN" altLang="en-US" sz="2400" dirty="0"/>
          </a:p>
        </p:txBody>
      </p:sp>
      <p:pic>
        <p:nvPicPr>
          <p:cNvPr id="9220" name="图片 3" descr="男女生选择对比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22671" y="258097"/>
            <a:ext cx="6319684" cy="631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图片 1"/>
          <p:cNvSpPr>
            <a:spLocks noChangeAspect="1"/>
          </p:cNvSpPr>
          <p:nvPr/>
        </p:nvSpPr>
        <p:spPr bwMode="auto">
          <a:xfrm>
            <a:off x="2208214" y="1268414"/>
            <a:ext cx="3629025" cy="5024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7952455" y="1520007"/>
            <a:ext cx="3425825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/>
              <a:t>现象</a:t>
            </a:r>
            <a:r>
              <a:rPr lang="en-US" altLang="zh-CN" sz="2800" b="1" dirty="0"/>
              <a:t>2  </a:t>
            </a:r>
            <a:r>
              <a:rPr lang="zh-CN" altLang="en-US" sz="2800" b="1" dirty="0"/>
              <a:t>从科目组合来看，高中生选择的集中度很高。</a:t>
            </a:r>
            <a:endParaRPr lang="en-US" altLang="zh-CN" sz="2800" b="1" dirty="0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/>
              <a:t>   </a:t>
            </a:r>
            <a:r>
              <a:rPr lang="zh-CN" altLang="en-US" sz="2800" b="1" dirty="0"/>
              <a:t>有将近一半学生集中在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种组合上，其中物理、化学和生物占</a:t>
            </a:r>
            <a:r>
              <a:rPr lang="en-US" altLang="zh-CN" sz="2800" b="1" dirty="0"/>
              <a:t>17.5%</a:t>
            </a:r>
            <a:r>
              <a:rPr lang="zh-CN" altLang="en-US" sz="2800" b="1" dirty="0"/>
              <a:t>。</a:t>
            </a:r>
            <a:endParaRPr lang="zh-CN" altLang="en-US" sz="2800" dirty="0"/>
          </a:p>
        </p:txBody>
      </p:sp>
      <p:pic>
        <p:nvPicPr>
          <p:cNvPr id="10244" name="图片 3" descr="前五名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0219" y="235975"/>
            <a:ext cx="7005484" cy="627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图片 1"/>
          <p:cNvSpPr>
            <a:spLocks noChangeAspect="1"/>
          </p:cNvSpPr>
          <p:nvPr/>
        </p:nvSpPr>
        <p:spPr bwMode="auto">
          <a:xfrm>
            <a:off x="2208213" y="1196975"/>
            <a:ext cx="4273550" cy="5043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7" name="矩形 2"/>
          <p:cNvSpPr>
            <a:spLocks noChangeArrowheads="1"/>
          </p:cNvSpPr>
          <p:nvPr/>
        </p:nvSpPr>
        <p:spPr bwMode="auto">
          <a:xfrm>
            <a:off x="7588968" y="1375492"/>
            <a:ext cx="3382963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/>
              <a:t>现象</a:t>
            </a:r>
            <a:r>
              <a:rPr lang="en-US" altLang="zh-CN" sz="2800" b="1" dirty="0"/>
              <a:t>3    </a:t>
            </a:r>
            <a:r>
              <a:rPr lang="zh-CN" altLang="en-US" sz="2800" b="1" dirty="0"/>
              <a:t>不同年级学生对选课的选择。</a:t>
            </a:r>
            <a:endParaRPr lang="en-US" altLang="zh-CN" sz="2800" b="1" dirty="0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/>
              <a:t>将高一和高二学生的选择作对比，会发现高二对</a:t>
            </a:r>
            <a:r>
              <a:rPr lang="en-US" altLang="zh-CN" sz="2800" b="1" dirty="0"/>
              <a:t>7</a:t>
            </a:r>
            <a:r>
              <a:rPr lang="zh-CN" altLang="en-US" sz="2800" b="1" dirty="0"/>
              <a:t>门科目的选择更平均，高一学生集中在物理、化学两门科目上。</a:t>
            </a:r>
            <a:endParaRPr lang="zh-CN" altLang="en-US" sz="2800" dirty="0"/>
          </a:p>
        </p:txBody>
      </p:sp>
      <p:pic>
        <p:nvPicPr>
          <p:cNvPr id="11268" name="图片 3" descr="高一高二对比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484" y="300370"/>
            <a:ext cx="7057103" cy="643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8209" name="Rectangle 1"/>
          <p:cNvSpPr>
            <a:spLocks noChangeArrowheads="1"/>
          </p:cNvSpPr>
          <p:nvPr/>
        </p:nvSpPr>
        <p:spPr bwMode="auto">
          <a:xfrm>
            <a:off x="88490" y="692404"/>
            <a:ext cx="11946194" cy="1446550"/>
          </a:xfrm>
          <a:prstGeom prst="rect">
            <a:avLst/>
          </a:prstGeom>
          <a:noFill/>
          <a:ln w="9525" cmpd="sng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</a:rPr>
              <a:t>　　</a:t>
            </a:r>
            <a:r>
              <a:rPr lang="zh-CN" altLang="en-US" sz="2800" b="1" dirty="0">
                <a:ea typeface="微软雅黑" panose="020B0503020204020204" charset="-122"/>
                <a:cs typeface="宋体" panose="02010600030101010101" pitchFamily="2" charset="-122"/>
              </a:rPr>
              <a:t>这次报考对象，是</a:t>
            </a:r>
            <a:r>
              <a:rPr lang="en-US" altLang="zh-CN" sz="2800" b="1" dirty="0">
                <a:ea typeface="微软雅黑" panose="020B0503020204020204" charset="-122"/>
                <a:cs typeface="宋体" panose="02010600030101010101" pitchFamily="2" charset="-122"/>
              </a:rPr>
              <a:t>2014</a:t>
            </a:r>
            <a:r>
              <a:rPr lang="zh-CN" altLang="en-US" sz="2800" b="1" dirty="0">
                <a:ea typeface="微软雅黑" panose="020B0503020204020204" charset="-122"/>
                <a:cs typeface="宋体" panose="02010600030101010101" pitchFamily="2" charset="-122"/>
              </a:rPr>
              <a:t>年秋季入学、目前在读高二的普通学生和其他社会人员。据统计，全省</a:t>
            </a:r>
            <a:r>
              <a:rPr lang="en-US" altLang="zh-CN" sz="2800" b="1" dirty="0">
                <a:ea typeface="微软雅黑" panose="020B0503020204020204" charset="-122"/>
                <a:cs typeface="宋体" panose="02010600030101010101" pitchFamily="2" charset="-122"/>
              </a:rPr>
              <a:t>24.9</a:t>
            </a:r>
            <a:r>
              <a:rPr lang="zh-CN" altLang="en-US" sz="2800" b="1" dirty="0">
                <a:ea typeface="微软雅黑" panose="020B0503020204020204" charset="-122"/>
                <a:cs typeface="宋体" panose="02010600030101010101" pitchFamily="2" charset="-122"/>
              </a:rPr>
              <a:t>万名考生报名，共有</a:t>
            </a:r>
            <a:r>
              <a:rPr lang="en-US" altLang="zh-CN" sz="2800" b="1" dirty="0">
                <a:ea typeface="微软雅黑" panose="020B0503020204020204" charset="-122"/>
                <a:cs typeface="宋体" panose="02010600030101010101" pitchFamily="2" charset="-122"/>
              </a:rPr>
              <a:t>57.48</a:t>
            </a:r>
            <a:r>
              <a:rPr lang="zh-CN" altLang="en-US" sz="2800" b="1" dirty="0">
                <a:ea typeface="微软雅黑" panose="020B0503020204020204" charset="-122"/>
                <a:cs typeface="宋体" panose="02010600030101010101" pitchFamily="2" charset="-122"/>
              </a:rPr>
              <a:t>万科次，其中学考</a:t>
            </a:r>
            <a:r>
              <a:rPr lang="en-US" altLang="zh-CN" sz="2800" b="1" dirty="0">
                <a:ea typeface="微软雅黑" panose="020B0503020204020204" charset="-122"/>
                <a:cs typeface="宋体" panose="02010600030101010101" pitchFamily="2" charset="-122"/>
              </a:rPr>
              <a:t>55.76</a:t>
            </a:r>
            <a:r>
              <a:rPr lang="zh-CN" altLang="en-US" sz="2800" b="1" dirty="0">
                <a:ea typeface="微软雅黑" panose="020B0503020204020204" charset="-122"/>
                <a:cs typeface="宋体" panose="02010600030101010101" pitchFamily="2" charset="-122"/>
              </a:rPr>
              <a:t>万科次、选考</a:t>
            </a:r>
            <a:r>
              <a:rPr lang="en-US" altLang="zh-CN" sz="2800" b="1" dirty="0">
                <a:ea typeface="微软雅黑" panose="020B0503020204020204" charset="-122"/>
                <a:cs typeface="宋体" panose="02010600030101010101" pitchFamily="2" charset="-122"/>
              </a:rPr>
              <a:t>1.72</a:t>
            </a:r>
            <a:r>
              <a:rPr lang="zh-CN" altLang="en-US" sz="2800" b="1" dirty="0">
                <a:ea typeface="微软雅黑" panose="020B0503020204020204" charset="-122"/>
                <a:cs typeface="宋体" panose="02010600030101010101" pitchFamily="2" charset="-122"/>
              </a:rPr>
              <a:t>万科次，</a:t>
            </a:r>
            <a:r>
              <a:rPr lang="zh-CN" altLang="zh-CN" sz="2800" b="1" dirty="0">
                <a:ea typeface="微软雅黑" panose="020B0503020204020204" charset="-122"/>
                <a:cs typeface="宋体" panose="02010600030101010101" pitchFamily="2" charset="-122"/>
              </a:rPr>
              <a:t>比例仅</a:t>
            </a:r>
            <a:r>
              <a:rPr lang="en-US" altLang="zh-CN" sz="2800" b="1" dirty="0">
                <a:ea typeface="微软雅黑" panose="020B0503020204020204" charset="-122"/>
                <a:cs typeface="宋体" panose="02010600030101010101" pitchFamily="2" charset="-122"/>
              </a:rPr>
              <a:t>3%</a:t>
            </a:r>
            <a:r>
              <a:rPr lang="zh-CN" altLang="en-US" sz="2800" b="1" dirty="0">
                <a:ea typeface="微软雅黑" panose="020B0503020204020204" charset="-122"/>
                <a:cs typeface="宋体" panose="02010600030101010101" pitchFamily="2" charset="-122"/>
              </a:rPr>
              <a:t>。</a:t>
            </a:r>
            <a:endParaRPr lang="zh-CN" altLang="en-US" sz="1600" b="1" dirty="0"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87395" name="矩形 2"/>
          <p:cNvSpPr>
            <a:spLocks noChangeArrowheads="1"/>
          </p:cNvSpPr>
          <p:nvPr/>
        </p:nvSpPr>
        <p:spPr bwMode="auto">
          <a:xfrm>
            <a:off x="2060370" y="5589521"/>
            <a:ext cx="82089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</a:rPr>
              <a:t>2015</a:t>
            </a:r>
            <a:r>
              <a:rPr lang="zh-CN" altLang="en-US" sz="4000" b="1" dirty="0">
                <a:solidFill>
                  <a:srgbClr val="C00000"/>
                </a:solidFill>
              </a:rPr>
              <a:t>年</a:t>
            </a:r>
            <a:r>
              <a:rPr lang="en-US" altLang="zh-CN" sz="4000" b="1" dirty="0">
                <a:solidFill>
                  <a:srgbClr val="C00000"/>
                </a:solidFill>
              </a:rPr>
              <a:t>10</a:t>
            </a:r>
            <a:r>
              <a:rPr lang="zh-CN" altLang="en-US" sz="4000" b="1" dirty="0">
                <a:solidFill>
                  <a:srgbClr val="C00000"/>
                </a:solidFill>
              </a:rPr>
              <a:t>月，新高考的首场考试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187396" name="矩形 3"/>
          <p:cNvSpPr>
            <a:spLocks noChangeArrowheads="1"/>
          </p:cNvSpPr>
          <p:nvPr/>
        </p:nvSpPr>
        <p:spPr bwMode="auto">
          <a:xfrm>
            <a:off x="353961" y="2492897"/>
            <a:ext cx="1115715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按照选考等级赋分的规则，这次选考全省有</a:t>
            </a:r>
            <a:r>
              <a:rPr lang="en-US" altLang="zh-CN" sz="2400" b="1" dirty="0">
                <a:solidFill>
                  <a:srgbClr val="0000FF"/>
                </a:solidFill>
              </a:rPr>
              <a:t>170</a:t>
            </a:r>
            <a:r>
              <a:rPr lang="zh-CN" altLang="en-US" sz="2400" b="1" dirty="0">
                <a:solidFill>
                  <a:srgbClr val="0000FF"/>
                </a:solidFill>
              </a:rPr>
              <a:t>余名满分获得者。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87397" name="矩形 4"/>
          <p:cNvSpPr>
            <a:spLocks noChangeArrowheads="1"/>
          </p:cNvSpPr>
          <p:nvPr/>
        </p:nvSpPr>
        <p:spPr bwMode="auto">
          <a:xfrm>
            <a:off x="412955" y="3140968"/>
            <a:ext cx="1150374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淳安二中高二年级约</a:t>
            </a:r>
            <a:r>
              <a:rPr lang="en-US" altLang="zh-CN" sz="2400" b="1" dirty="0">
                <a:solidFill>
                  <a:srgbClr val="0000FF"/>
                </a:solidFill>
              </a:rPr>
              <a:t>530</a:t>
            </a:r>
            <a:r>
              <a:rPr lang="zh-CN" altLang="en-US" sz="2400" b="1" dirty="0">
                <a:solidFill>
                  <a:srgbClr val="0000FF"/>
                </a:solidFill>
              </a:rPr>
              <a:t>人。有</a:t>
            </a:r>
            <a:r>
              <a:rPr lang="en-US" altLang="zh-CN" sz="2400" b="1" dirty="0">
                <a:solidFill>
                  <a:srgbClr val="0000FF"/>
                </a:solidFill>
              </a:rPr>
              <a:t>150</a:t>
            </a:r>
            <a:r>
              <a:rPr lang="zh-CN" altLang="en-US" sz="2400" b="1" dirty="0">
                <a:solidFill>
                  <a:srgbClr val="0000FF"/>
                </a:solidFill>
              </a:rPr>
              <a:t>人参加技术科目选考，</a:t>
            </a:r>
            <a:r>
              <a:rPr lang="en-US" altLang="zh-CN" sz="2400" b="1" dirty="0">
                <a:solidFill>
                  <a:srgbClr val="0000FF"/>
                </a:solidFill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</a:rPr>
              <a:t>人获得满分，</a:t>
            </a:r>
            <a:r>
              <a:rPr lang="en-US" altLang="zh-CN" sz="2400" b="1" dirty="0">
                <a:solidFill>
                  <a:srgbClr val="0000FF"/>
                </a:solidFill>
              </a:rPr>
              <a:t>16</a:t>
            </a:r>
            <a:r>
              <a:rPr lang="zh-CN" altLang="en-US" sz="2400" b="1" dirty="0">
                <a:solidFill>
                  <a:srgbClr val="0000FF"/>
                </a:solidFill>
              </a:rPr>
              <a:t>人获得</a:t>
            </a:r>
            <a:r>
              <a:rPr lang="en-US" altLang="zh-CN" sz="2400" b="1" dirty="0">
                <a:solidFill>
                  <a:srgbClr val="0000FF"/>
                </a:solidFill>
              </a:rPr>
              <a:t>90</a:t>
            </a:r>
            <a:r>
              <a:rPr lang="zh-CN" altLang="en-US" sz="2400" b="1" dirty="0">
                <a:solidFill>
                  <a:srgbClr val="0000FF"/>
                </a:solidFill>
              </a:rPr>
              <a:t>多分，</a:t>
            </a:r>
            <a:r>
              <a:rPr lang="en-US" altLang="zh-CN" sz="2400" b="1" dirty="0">
                <a:solidFill>
                  <a:srgbClr val="0000FF"/>
                </a:solidFill>
              </a:rPr>
              <a:t>55</a:t>
            </a:r>
            <a:r>
              <a:rPr lang="zh-CN" altLang="en-US" sz="2400" b="1" dirty="0">
                <a:solidFill>
                  <a:srgbClr val="0000FF"/>
                </a:solidFill>
              </a:rPr>
              <a:t>人获得</a:t>
            </a:r>
            <a:r>
              <a:rPr lang="en-US" altLang="zh-CN" sz="2400" b="1" dirty="0">
                <a:solidFill>
                  <a:srgbClr val="0000FF"/>
                </a:solidFill>
              </a:rPr>
              <a:t>80</a:t>
            </a:r>
            <a:r>
              <a:rPr lang="zh-CN" altLang="en-US" sz="2400" b="1" dirty="0">
                <a:solidFill>
                  <a:srgbClr val="0000FF"/>
                </a:solidFill>
              </a:rPr>
              <a:t>多分。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87398" name="矩形 5"/>
          <p:cNvSpPr>
            <a:spLocks noChangeArrowheads="1"/>
          </p:cNvSpPr>
          <p:nvPr/>
        </p:nvSpPr>
        <p:spPr bwMode="auto">
          <a:xfrm>
            <a:off x="272845" y="4149080"/>
            <a:ext cx="116438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温州中学高二</a:t>
            </a:r>
            <a:r>
              <a:rPr lang="en-US" altLang="zh-CN" sz="2800" b="1" dirty="0">
                <a:solidFill>
                  <a:srgbClr val="0000FF"/>
                </a:solidFill>
              </a:rPr>
              <a:t>(6)</a:t>
            </a:r>
            <a:r>
              <a:rPr lang="zh-CN" altLang="en-US" sz="2800" b="1" dirty="0">
                <a:solidFill>
                  <a:srgbClr val="0000FF"/>
                </a:solidFill>
              </a:rPr>
              <a:t>班</a:t>
            </a:r>
            <a:r>
              <a:rPr lang="en-US" altLang="zh-CN" sz="2800" b="1" dirty="0">
                <a:solidFill>
                  <a:srgbClr val="0000FF"/>
                </a:solidFill>
              </a:rPr>
              <a:t>40</a:t>
            </a:r>
            <a:r>
              <a:rPr lang="zh-CN" altLang="en-US" sz="2800" b="1" dirty="0">
                <a:solidFill>
                  <a:srgbClr val="0000FF"/>
                </a:solidFill>
              </a:rPr>
              <a:t>个学生选考化学，</a:t>
            </a:r>
            <a:r>
              <a:rPr lang="en-US" altLang="zh-CN" sz="2800" b="1" dirty="0">
                <a:solidFill>
                  <a:srgbClr val="0000FF"/>
                </a:solidFill>
              </a:rPr>
              <a:t>10</a:t>
            </a:r>
            <a:r>
              <a:rPr lang="zh-CN" altLang="en-US" sz="2800" b="1" dirty="0">
                <a:solidFill>
                  <a:srgbClr val="0000FF"/>
                </a:solidFill>
              </a:rPr>
              <a:t>人获满分，</a:t>
            </a:r>
            <a:r>
              <a:rPr lang="en-US" altLang="zh-CN" sz="2800" b="1" dirty="0">
                <a:solidFill>
                  <a:srgbClr val="0000FF"/>
                </a:solidFill>
              </a:rPr>
              <a:t>90</a:t>
            </a:r>
            <a:r>
              <a:rPr lang="zh-CN" altLang="en-US" sz="2800" b="1" dirty="0">
                <a:solidFill>
                  <a:srgbClr val="0000FF"/>
                </a:solidFill>
              </a:rPr>
              <a:t>分以上</a:t>
            </a:r>
            <a:r>
              <a:rPr lang="en-US" altLang="zh-CN" sz="2800" b="1" dirty="0">
                <a:solidFill>
                  <a:srgbClr val="0000FF"/>
                </a:solidFill>
              </a:rPr>
              <a:t>27</a:t>
            </a:r>
            <a:r>
              <a:rPr lang="zh-CN" altLang="en-US" sz="2800" b="1" dirty="0">
                <a:solidFill>
                  <a:srgbClr val="0000FF"/>
                </a:solidFill>
              </a:rPr>
              <a:t>人，另有</a:t>
            </a:r>
            <a:r>
              <a:rPr lang="en-US" altLang="zh-CN" sz="2800" b="1" dirty="0">
                <a:solidFill>
                  <a:srgbClr val="0000FF"/>
                </a:solidFill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</a:rPr>
              <a:t>名同学</a:t>
            </a:r>
            <a:r>
              <a:rPr lang="en-US" altLang="zh-CN" sz="2800" b="1" dirty="0">
                <a:solidFill>
                  <a:srgbClr val="0000FF"/>
                </a:solidFill>
              </a:rPr>
              <a:t>88</a:t>
            </a:r>
            <a:r>
              <a:rPr lang="zh-CN" altLang="en-US" sz="2800" b="1" dirty="0">
                <a:solidFill>
                  <a:srgbClr val="0000FF"/>
                </a:solidFill>
              </a:rPr>
              <a:t>分，全班平均分达</a:t>
            </a:r>
            <a:r>
              <a:rPr lang="en-US" altLang="zh-CN" sz="2800" b="1" dirty="0">
                <a:solidFill>
                  <a:srgbClr val="0000FF"/>
                </a:solidFill>
              </a:rPr>
              <a:t>96</a:t>
            </a:r>
            <a:r>
              <a:rPr lang="zh-CN" altLang="en-US" sz="2800" b="1" dirty="0">
                <a:solidFill>
                  <a:srgbClr val="0000FF"/>
                </a:solidFill>
              </a:rPr>
              <a:t>分，堪称吃了第一只螃蟹的“最牛班”。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4406" y="1684225"/>
            <a:ext cx="10785987" cy="3272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dirty="0"/>
              <a:t>2017</a:t>
            </a:r>
            <a:r>
              <a:rPr lang="zh-CN" altLang="en-US" sz="4800" dirty="0"/>
              <a:t>届高三选考情况如下，生物</a:t>
            </a:r>
            <a:r>
              <a:rPr lang="en-US" altLang="zh-CN" sz="4800" dirty="0"/>
              <a:t>50.1%</a:t>
            </a:r>
            <a:r>
              <a:rPr lang="zh-CN" altLang="en-US" sz="4800" dirty="0"/>
              <a:t>，化学</a:t>
            </a:r>
            <a:r>
              <a:rPr lang="en-US" altLang="zh-CN" sz="4800" dirty="0"/>
              <a:t>50%</a:t>
            </a:r>
            <a:r>
              <a:rPr lang="zh-CN" altLang="en-US" sz="4800" dirty="0"/>
              <a:t>，地理</a:t>
            </a:r>
            <a:r>
              <a:rPr lang="en-US" altLang="zh-CN" sz="4800" dirty="0"/>
              <a:t>47.8%</a:t>
            </a:r>
            <a:r>
              <a:rPr lang="zh-CN" altLang="en-US" sz="4800" dirty="0"/>
              <a:t>，历史</a:t>
            </a:r>
            <a:r>
              <a:rPr lang="en-US" altLang="zh-CN" sz="4800" dirty="0"/>
              <a:t>43.5%</a:t>
            </a:r>
            <a:r>
              <a:rPr lang="zh-CN" altLang="en-US" sz="4800" dirty="0"/>
              <a:t>，政治</a:t>
            </a:r>
            <a:r>
              <a:rPr lang="en-US" altLang="zh-CN" sz="4800" dirty="0"/>
              <a:t>41.9%</a:t>
            </a:r>
            <a:r>
              <a:rPr lang="zh-CN" altLang="en-US" sz="4800" dirty="0"/>
              <a:t>，物理</a:t>
            </a:r>
            <a:r>
              <a:rPr lang="en-US" altLang="zh-CN" sz="4800" dirty="0"/>
              <a:t>35.8%</a:t>
            </a:r>
            <a:r>
              <a:rPr lang="zh-CN" altLang="en-US" sz="4800" dirty="0"/>
              <a:t>，技术</a:t>
            </a:r>
            <a:r>
              <a:rPr lang="en-US" altLang="zh-CN" sz="4800" dirty="0"/>
              <a:t>29.1%</a:t>
            </a:r>
            <a:r>
              <a:rPr lang="zh-CN" altLang="en-US" sz="4800" dirty="0"/>
              <a:t>。</a:t>
            </a:r>
            <a:endParaRPr lang="zh-CN" altLang="en-US" sz="4800" dirty="0"/>
          </a:p>
        </p:txBody>
      </p:sp>
      <p:sp>
        <p:nvSpPr>
          <p:cNvPr id="3" name="矩形 2"/>
          <p:cNvSpPr/>
          <p:nvPr/>
        </p:nvSpPr>
        <p:spPr>
          <a:xfrm>
            <a:off x="186813" y="190188"/>
            <a:ext cx="58015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</a:rPr>
              <a:t>全省</a:t>
            </a:r>
            <a:r>
              <a:rPr lang="en-US" altLang="zh-CN" sz="5400" dirty="0">
                <a:solidFill>
                  <a:srgbClr val="FF0000"/>
                </a:solidFill>
              </a:rPr>
              <a:t>7</a:t>
            </a:r>
            <a:r>
              <a:rPr lang="zh-CN" altLang="en-US" sz="5400" dirty="0">
                <a:solidFill>
                  <a:srgbClr val="FF0000"/>
                </a:solidFill>
              </a:rPr>
              <a:t>选</a:t>
            </a:r>
            <a:r>
              <a:rPr lang="en-US" altLang="zh-CN" sz="5400" dirty="0">
                <a:solidFill>
                  <a:srgbClr val="FF0000"/>
                </a:solidFill>
              </a:rPr>
              <a:t>3</a:t>
            </a:r>
            <a:r>
              <a:rPr lang="zh-CN" altLang="en-US" sz="5400" dirty="0">
                <a:solidFill>
                  <a:srgbClr val="FF0000"/>
                </a:solidFill>
              </a:rPr>
              <a:t>统计数字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466090" y="447675"/>
          <a:ext cx="11259820" cy="5962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265" y="1337945"/>
            <a:ext cx="1181989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3.</a:t>
            </a:r>
            <a:r>
              <a:rPr lang="zh-CN" altLang="en-US" sz="3200" dirty="0"/>
              <a:t>切实加强学生发展指导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2017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版）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dirty="0"/>
              <a:t>     </a:t>
            </a:r>
            <a:r>
              <a:rPr lang="zh-CN" altLang="en-US" sz="3200" dirty="0">
                <a:solidFill>
                  <a:schemeClr val="tx1"/>
                </a:solidFill>
              </a:rPr>
              <a:t>学校应建立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学生发展指导制度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采用专职教师与兼职教师相结合的方式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组建专门队伍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加强对学生的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理想、心理、学业、生活、生涯规划</a:t>
            </a:r>
            <a:r>
              <a:rPr lang="zh-CN" altLang="en-US" sz="3200" dirty="0">
                <a:solidFill>
                  <a:schemeClr val="tx1"/>
                </a:solidFill>
              </a:rPr>
              <a:t>等方面的指导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开展多种形式的指导活动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帮助学生树立坚定的社会主义理想信念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正确地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认识自我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更好地适应高中阶段的学习与生括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处理好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兴趣特长、潜能倾向与社会需要</a:t>
            </a:r>
            <a:r>
              <a:rPr lang="zh-CN" altLang="en-US" sz="3200" dirty="0">
                <a:solidFill>
                  <a:schemeClr val="tx1"/>
                </a:solidFill>
              </a:rPr>
              <a:t>的关系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选择适合的发展方向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提高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生涯规划能力和自主发展能力</a:t>
            </a:r>
            <a:r>
              <a:rPr lang="zh-CN" altLang="en-US" sz="3200" dirty="0">
                <a:solidFill>
                  <a:schemeClr val="tx1"/>
                </a:solidFill>
              </a:rPr>
              <a:t>。学校应建立</a:t>
            </a:r>
            <a:r>
              <a:rPr lang="zh-CN" altLang="en-US" sz="3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选课指导制</a:t>
            </a:r>
            <a:r>
              <a:rPr lang="en-US" altLang="zh-CN" sz="3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提供课程说明和选课指南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安排班主任或</a:t>
            </a:r>
            <a:r>
              <a:rPr lang="zh-CN" altLang="en-US" sz="3200" dirty="0">
                <a:solidFill>
                  <a:srgbClr val="0000FF"/>
                </a:solidFill>
              </a:rPr>
              <a:t>导师</a:t>
            </a:r>
            <a:r>
              <a:rPr lang="zh-CN" altLang="en-US" sz="3200" dirty="0">
                <a:solidFill>
                  <a:schemeClr val="tx1"/>
                </a:solidFill>
              </a:rPr>
              <a:t>与学生建立相对固定的联系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指导学生选课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帮助学生形成个性化的课程修习方案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rgbClr val="0000FF"/>
                </a:solidFill>
              </a:rPr>
              <a:t>引导家长</a:t>
            </a:r>
            <a:r>
              <a:rPr lang="zh-CN" altLang="en-US" sz="3200" dirty="0">
                <a:solidFill>
                  <a:schemeClr val="tx1"/>
                </a:solidFill>
              </a:rPr>
              <a:t>正确对待和帮助学生</a:t>
            </a:r>
            <a:r>
              <a:rPr lang="zh-CN" altLang="en-US" sz="3200" dirty="0">
                <a:solidFill>
                  <a:srgbClr val="0000FF"/>
                </a:solidFill>
              </a:rPr>
              <a:t>选课</a:t>
            </a:r>
            <a:r>
              <a:rPr lang="zh-CN" altLang="en-US" sz="3200" dirty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768" y="376084"/>
            <a:ext cx="1021571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普通高中课程方案：课程实施与评价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596900" y="515620"/>
          <a:ext cx="10594340" cy="4173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45820" y="5375275"/>
            <a:ext cx="97656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物理选考科目保障数量确定为6.5万人</a:t>
            </a:r>
            <a:endParaRPr lang="zh-CN" altLang="en-US" sz="28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8710" y="272845"/>
            <a:ext cx="565600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高考科目选择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47070" y="4910416"/>
            <a:ext cx="6157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兼顾文理</a:t>
            </a:r>
            <a:endParaRPr lang="zh-CN" altLang="en-US" sz="3200" b="1" dirty="0"/>
          </a:p>
        </p:txBody>
      </p:sp>
      <p:pic>
        <p:nvPicPr>
          <p:cNvPr id="7" name="图片 1"/>
          <p:cNvPicPr/>
          <p:nvPr/>
        </p:nvPicPr>
        <p:blipFill rotWithShape="1">
          <a:blip r:embed="rId1"/>
          <a:srcRect l="37987" t="29981" r="24039" b="24493"/>
          <a:stretch>
            <a:fillRect/>
          </a:stretch>
        </p:blipFill>
        <p:spPr bwMode="auto">
          <a:xfrm>
            <a:off x="224790" y="1325245"/>
            <a:ext cx="11845925" cy="3585210"/>
          </a:xfrm>
          <a:prstGeom prst="rect">
            <a:avLst/>
          </a:prstGeom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56210" y="4123690"/>
            <a:ext cx="8124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第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、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学科：优势学科（考得好、竞争小）</a:t>
            </a:r>
            <a:endParaRPr lang="zh-CN" altLang="en-US" sz="32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369099" y="1426836"/>
            <a:ext cx="2278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第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学科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表格 51"/>
          <p:cNvGraphicFramePr>
            <a:graphicFrameLocks noGrp="1"/>
          </p:cNvGraphicFramePr>
          <p:nvPr/>
        </p:nvGraphicFramePr>
        <p:xfrm>
          <a:off x="4367284" y="930523"/>
          <a:ext cx="7547211" cy="5862634"/>
        </p:xfrm>
        <a:graphic>
          <a:graphicData uri="http://schemas.openxmlformats.org/drawingml/2006/table">
            <a:tbl>
              <a:tblPr/>
              <a:tblGrid>
                <a:gridCol w="2047164"/>
                <a:gridCol w="504967"/>
                <a:gridCol w="655092"/>
                <a:gridCol w="668741"/>
                <a:gridCol w="627797"/>
                <a:gridCol w="586854"/>
                <a:gridCol w="696035"/>
                <a:gridCol w="627797"/>
                <a:gridCol w="586854"/>
                <a:gridCol w="545910"/>
              </a:tblGrid>
              <a:tr h="18585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学科兴趣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学科知识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学科能力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学科方法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学科观念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总分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优势学科</a:t>
                      </a: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胜任学科</a:t>
                      </a: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弱势学科</a:t>
                      </a: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4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得分</a:t>
                      </a:r>
                      <a:r>
                        <a:rPr lang="en-US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</a:t>
                      </a: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4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得分</a:t>
                      </a:r>
                      <a:r>
                        <a:rPr lang="en-US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</a:t>
                      </a: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4800" b="1" kern="10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ｖ</a:t>
                      </a:r>
                      <a:endParaRPr lang="zh-CN" sz="48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4800" b="1" kern="1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ｖ</a:t>
                      </a:r>
                      <a:endParaRPr lang="zh-CN" altLang="en-US" sz="4800" b="1" kern="1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4800" b="1" kern="1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ｖ</a:t>
                      </a:r>
                      <a:endParaRPr lang="zh-CN" altLang="en-US" sz="4800" b="1" kern="1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9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附加分</a:t>
                      </a: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若提前</a:t>
                      </a:r>
                      <a:r>
                        <a:rPr lang="en-US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10</a:t>
                      </a: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分钟、</a:t>
                      </a:r>
                      <a:r>
                        <a:rPr lang="en-US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5</a:t>
                      </a: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分钟完成全部答题，可分别加</a:t>
                      </a:r>
                      <a:r>
                        <a:rPr lang="en-US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分、</a:t>
                      </a:r>
                      <a:r>
                        <a:rPr lang="en-US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1.5</a:t>
                      </a:r>
                      <a:r>
                        <a:rPr lang="zh-CN" sz="32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分</a:t>
                      </a:r>
                      <a:endParaRPr lang="zh-CN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9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选择倾向</a:t>
                      </a:r>
                      <a:endParaRPr lang="zh-CN" sz="32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32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074" name="Rectangle 50"/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6" name="文本框 4"/>
          <p:cNvSpPr txBox="1"/>
          <p:nvPr/>
        </p:nvSpPr>
        <p:spPr>
          <a:xfrm>
            <a:off x="163830" y="88900"/>
            <a:ext cx="117316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研发</a:t>
            </a:r>
            <a:r>
              <a:rPr lang="en-US" altLang="zh-CN" sz="3600" b="1" dirty="0">
                <a:solidFill>
                  <a:srgbClr val="FF0000"/>
                </a:solidFill>
              </a:rPr>
              <a:t>6</a:t>
            </a:r>
            <a:r>
              <a:rPr lang="zh-CN" altLang="en-US" sz="3600" b="1" dirty="0">
                <a:solidFill>
                  <a:srgbClr val="FF0000"/>
                </a:solidFill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</a:rPr>
              <a:t>7</a:t>
            </a:r>
            <a:r>
              <a:rPr lang="zh-CN" altLang="en-US" sz="3600" b="1" dirty="0">
                <a:solidFill>
                  <a:srgbClr val="FF0000"/>
                </a:solidFill>
              </a:rPr>
              <a:t>）选</a:t>
            </a:r>
            <a:r>
              <a:rPr lang="en-US" altLang="zh-CN" sz="3600" b="1" dirty="0">
                <a:solidFill>
                  <a:srgbClr val="FF0000"/>
                </a:solidFill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</a:rPr>
              <a:t>学科测评工具</a:t>
            </a:r>
            <a:endParaRPr lang="zh-CN" altLang="en-US" sz="3600" b="1" dirty="0">
              <a:solidFill>
                <a:srgbClr val="FF0000"/>
              </a:solidFill>
              <a:cs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1" y="914400"/>
            <a:ext cx="4181475" cy="573509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>
            <a:fillRect/>
          </a:stretch>
        </p:blipFill>
        <p:spPr>
          <a:xfrm>
            <a:off x="3075039" y="750499"/>
            <a:ext cx="5884606" cy="5915772"/>
          </a:xfrm>
          <a:prstGeom prst="rect">
            <a:avLst/>
          </a:prstGeom>
        </p:spPr>
      </p:pic>
      <p:sp>
        <p:nvSpPr>
          <p:cNvPr id="4" name="文本框 4"/>
          <p:cNvSpPr txBox="1"/>
          <p:nvPr/>
        </p:nvSpPr>
        <p:spPr>
          <a:xfrm>
            <a:off x="154858" y="104168"/>
            <a:ext cx="11703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学科测评工具（软件）</a:t>
            </a:r>
            <a:endParaRPr lang="zh-CN" altLang="en-US" sz="3600" b="1" dirty="0">
              <a:solidFill>
                <a:srgbClr val="FF0000"/>
              </a:solidFill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浙江7800名考生靠三位一体上大学 比高考容易吗？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096" y="125361"/>
            <a:ext cx="11872451" cy="64966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601496" y="390832"/>
            <a:ext cx="4159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以三位一体为例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-152400" y="1134888"/>
          <a:ext cx="5722374" cy="5228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5770709" y="1237129"/>
          <a:ext cx="6016599" cy="5126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53573" y="263728"/>
            <a:ext cx="8029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2017</a:t>
            </a:r>
            <a:r>
              <a:rPr lang="zh-CN" altLang="en-US" sz="3200" b="1" dirty="0">
                <a:solidFill>
                  <a:srgbClr val="FF0000"/>
                </a:solidFill>
              </a:rPr>
              <a:t>年北大清华在浙江录取情况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4795" y="634181"/>
            <a:ext cx="41775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符合</a:t>
            </a:r>
            <a:r>
              <a:rPr lang="zh-CN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三位一体招生条件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1228483" y="1242295"/>
            <a:ext cx="6369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综合素质评价均为</a:t>
            </a:r>
            <a:r>
              <a:rPr lang="en-US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等（含）以上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228483" y="1790840"/>
            <a:ext cx="5650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学业水平考试科目为</a:t>
            </a:r>
            <a:r>
              <a:rPr lang="en-US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数量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228483" y="2314060"/>
            <a:ext cx="103637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符合以下专项条件之一者</a:t>
            </a:r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：学科竞赛类</a:t>
            </a:r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</a:rPr>
              <a:t>、</a:t>
            </a:r>
            <a:r>
              <a:rPr lang="zh-CN" altLang="zh-CN" sz="2800" dirty="0">
                <a:solidFill>
                  <a:srgbClr val="191919"/>
                </a:solidFill>
                <a:ea typeface="宋体" panose="02010600030101010101" pitchFamily="2" charset="-122"/>
              </a:rPr>
              <a:t>科技创新类</a:t>
            </a:r>
            <a:r>
              <a:rPr lang="zh-CN" altLang="en-US" sz="2800" dirty="0">
                <a:solidFill>
                  <a:srgbClr val="191919"/>
                </a:solidFill>
                <a:ea typeface="宋体" panose="02010600030101010101" pitchFamily="2" charset="-122"/>
              </a:rPr>
              <a:t>、语言文学特长类、艺术特长类、体育特长类</a:t>
            </a:r>
            <a:endParaRPr lang="zh-CN" altLang="en-US" sz="2800" dirty="0">
              <a:solidFill>
                <a:srgbClr val="191919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6159" y="3452042"/>
            <a:ext cx="107760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333333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800" dirty="0">
                <a:solidFill>
                  <a:srgbClr val="333333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参加试点高校的综合素质测试</a:t>
            </a:r>
            <a:r>
              <a:rPr lang="zh-CN" altLang="en-US" sz="2800" dirty="0">
                <a:solidFill>
                  <a:srgbClr val="333333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：笔试</a:t>
            </a:r>
            <a:r>
              <a:rPr lang="en-US" altLang="zh-CN" sz="2800" dirty="0">
                <a:solidFill>
                  <a:srgbClr val="333333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dirty="0">
                <a:solidFill>
                  <a:srgbClr val="333333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面试（面试形式主要有半结构化和无领导小组讨论两种）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816159" y="4513079"/>
            <a:ext cx="110496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个人陈述：（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）考生的个性特点、兴趣爱好、学科特长是什么；（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）对所报大学的认知、对所报专业的认知；（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）科学探究、社会实践活动的表现、作用、收获是什么？（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）进入大学后的设想、规划是什么？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750" y="49406"/>
            <a:ext cx="5072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三位一体的准备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_pic_merged_15160869566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0865" y="604685"/>
            <a:ext cx="2874010" cy="6108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" y="427703"/>
            <a:ext cx="3098800" cy="5941347"/>
          </a:xfrm>
          <a:prstGeom prst="rect">
            <a:avLst/>
          </a:prstGeom>
        </p:spPr>
      </p:pic>
      <p:pic>
        <p:nvPicPr>
          <p:cNvPr id="4" name="图片 3" descr="mmexport15160879830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120" y="604685"/>
            <a:ext cx="2928620" cy="5966295"/>
          </a:xfrm>
          <a:prstGeom prst="rect">
            <a:avLst/>
          </a:prstGeom>
        </p:spPr>
      </p:pic>
      <p:pic>
        <p:nvPicPr>
          <p:cNvPr id="6" name="图片 5" descr="qq_pic_merged_1516088242283"/>
          <p:cNvPicPr>
            <a:picLocks noChangeAspect="1"/>
          </p:cNvPicPr>
          <p:nvPr/>
        </p:nvPicPr>
        <p:blipFill>
          <a:blip r:embed="rId4"/>
          <a:srcRect b="35660"/>
          <a:stretch>
            <a:fillRect/>
          </a:stretch>
        </p:blipFill>
        <p:spPr>
          <a:xfrm>
            <a:off x="9044305" y="553066"/>
            <a:ext cx="2941320" cy="4691400"/>
          </a:xfrm>
          <a:prstGeom prst="rect">
            <a:avLst/>
          </a:prstGeom>
        </p:spPr>
      </p:pic>
      <p:pic>
        <p:nvPicPr>
          <p:cNvPr id="7" name="图片 6" descr="qq_pic_merged_1516088242283"/>
          <p:cNvPicPr>
            <a:picLocks noChangeAspect="1"/>
          </p:cNvPicPr>
          <p:nvPr/>
        </p:nvPicPr>
        <p:blipFill>
          <a:blip r:embed="rId4"/>
          <a:srcRect t="86259"/>
          <a:stretch>
            <a:fillRect/>
          </a:stretch>
        </p:blipFill>
        <p:spPr>
          <a:xfrm>
            <a:off x="9105900" y="5532755"/>
            <a:ext cx="2941320" cy="66992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_meitu_1"/>
          <p:cNvPicPr>
            <a:picLocks noChangeAspect="1"/>
          </p:cNvPicPr>
          <p:nvPr/>
        </p:nvPicPr>
        <p:blipFill>
          <a:blip r:embed="rId1"/>
          <a:srcRect l="16761" r="17803"/>
          <a:stretch>
            <a:fillRect/>
          </a:stretch>
        </p:blipFill>
        <p:spPr>
          <a:xfrm>
            <a:off x="6833235" y="1562100"/>
            <a:ext cx="5095240" cy="4577715"/>
          </a:xfrm>
          <a:prstGeom prst="rect">
            <a:avLst/>
          </a:prstGeom>
        </p:spPr>
      </p:pic>
      <p:pic>
        <p:nvPicPr>
          <p:cNvPr id="10" name="图片 9" descr="t01b573b8925d44594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65" y="1735455"/>
            <a:ext cx="5056505" cy="39014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5780" y="435486"/>
            <a:ext cx="507201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无领导小组讨论模拟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90" y="-54610"/>
            <a:ext cx="9904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我考了</a:t>
            </a:r>
            <a:r>
              <a:rPr lang="en-US" altLang="zh-CN" sz="32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691</a:t>
            </a:r>
            <a:r>
              <a:rPr lang="zh-CN" altLang="en-US" sz="32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分，落榜清华，我败在了自主招生！”</a:t>
            </a:r>
            <a:endParaRPr lang="zh-CN" altLang="en-US" sz="32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27000" y="463550"/>
          <a:ext cx="11995150" cy="6462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9225"/>
                <a:gridCol w="2261235"/>
                <a:gridCol w="8314690"/>
              </a:tblGrid>
              <a:tr h="386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郑文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2017</a:t>
                      </a:r>
                      <a:r>
                        <a:rPr lang="zh-CN" altLang="en-US"/>
                        <a:t>年高考成绩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浙江义乌人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/>
                </a:tc>
              </a:tr>
              <a:tr h="386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3434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语文</a:t>
                      </a:r>
                      <a:endParaRPr lang="zh-CN" altLang="en-US" sz="1800">
                        <a:solidFill>
                          <a:srgbClr val="43434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rgbClr val="43434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126</a:t>
                      </a:r>
                      <a:endParaRPr lang="en-US" altLang="zh-CN" sz="1800">
                        <a:solidFill>
                          <a:srgbClr val="43434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 rowSpan="11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     </a:t>
                      </a:r>
                      <a:r>
                        <a:rPr lang="zh-CN" altLang="en-US" sz="2400"/>
                        <a:t>老师非常严肃的问我：“你的理想是什么？”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     我突然卡壳了。理想，我的理想就是考清华大学啊！可我知道这个回答肯定不能说。这十二年来我一直思考的就是如何考上清华大学，至于以后做什么，从来没想过。我严重缺乏应有的应变能力，我语无伦次，不知所云，我的脸涨得通红。这是我人生第一次出丑。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我慌不择言地说了一句：“对不起，老师，我拒绝回答。这不属于自主招生的复试范围，这应该是属于保送清华大学的面试内容。”</a:t>
                      </a:r>
                      <a:endParaRPr lang="zh-CN" altLang="en-US" sz="2400"/>
                    </a:p>
                    <a:p>
                      <a:pPr>
                        <a:buNone/>
                      </a:pPr>
                      <a:r>
                        <a:rPr lang="zh-CN" altLang="en-US" sz="2400"/>
                        <a:t>      结果可想而知，无功而返。</a:t>
                      </a:r>
                      <a:endParaRPr lang="zh-CN" altLang="en-US" sz="2400"/>
                    </a:p>
                  </a:txBody>
                  <a:tcPr/>
                </a:tc>
              </a:tr>
              <a:tr h="38671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3434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数学</a:t>
                      </a:r>
                      <a:endParaRPr lang="zh-CN" altLang="en-US" sz="1800">
                        <a:solidFill>
                          <a:srgbClr val="43434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rgbClr val="43434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148</a:t>
                      </a:r>
                      <a:endParaRPr lang="en-US" altLang="zh-CN" sz="1800">
                        <a:solidFill>
                          <a:srgbClr val="43434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386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3434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英语</a:t>
                      </a:r>
                      <a:endParaRPr lang="zh-CN" altLang="en-US" sz="1800">
                        <a:solidFill>
                          <a:srgbClr val="43434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rgbClr val="434343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117</a:t>
                      </a:r>
                      <a:endParaRPr lang="en-US" altLang="zh-CN" sz="1800">
                        <a:solidFill>
                          <a:srgbClr val="434343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386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物理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100</a:t>
                      </a:r>
                      <a:endParaRPr lang="en-US" altLang="zh-CN"/>
                    </a:p>
                  </a:txBody>
                  <a:tcPr/>
                </a:tc>
                <a:tc vMerge="1">
                  <a:tcPr/>
                </a:tc>
              </a:tr>
              <a:tr h="386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化学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100</a:t>
                      </a:r>
                      <a:endParaRPr lang="en-US" altLang="zh-CN"/>
                    </a:p>
                  </a:txBody>
                  <a:tcPr/>
                </a:tc>
                <a:tc vMerge="1">
                  <a:tcPr/>
                </a:tc>
              </a:tr>
              <a:tr h="38671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生物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100</a:t>
                      </a:r>
                      <a:endParaRPr lang="en-US" altLang="zh-CN"/>
                    </a:p>
                  </a:txBody>
                  <a:tcPr/>
                </a:tc>
                <a:tc vMerge="1">
                  <a:tcPr/>
                </a:tc>
              </a:tr>
              <a:tr h="386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总分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691</a:t>
                      </a:r>
                      <a:endParaRPr lang="en-US" altLang="zh-CN"/>
                    </a:p>
                  </a:txBody>
                  <a:tcPr/>
                </a:tc>
                <a:tc vMerge="1">
                  <a:tcPr/>
                </a:tc>
              </a:tr>
              <a:tr h="648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自主招生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10、20、30、40、50、60不等的加分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386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专业测试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还可以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38671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体能测试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勉勉强强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1701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面试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失败</a:t>
                      </a:r>
                      <a:endParaRPr lang="zh-CN" altLang="en-US" sz="20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6489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清华大学</a:t>
                      </a:r>
                      <a:endParaRPr lang="zh-CN" altLang="en-US" sz="18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698</a:t>
                      </a:r>
                      <a:endParaRPr lang="en-US" altLang="zh-CN" sz="1800">
                        <a:sym typeface="+mn-ea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/>
                        <a:t>我想告诉学弟学妹们，一个只会死读书的人是走不远的，中学阶段除了学习，必须提高自己的综合素质，学会与人沟通，还要培养良好的口头表达能力。我还想说唯分数论的教育是中国教育最大的耻辱。</a:t>
                      </a:r>
                      <a:endParaRPr lang="zh-CN" altLang="en-US" sz="2400"/>
                    </a:p>
                  </a:txBody>
                  <a:tcPr/>
                </a:tc>
              </a:tr>
              <a:tr h="3860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结果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同济大学</a:t>
                      </a:r>
                      <a:endParaRPr lang="zh-CN" altLang="en-US"/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60" y="2501900"/>
            <a:ext cx="3877310" cy="23590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 bwMode="auto">
          <a:xfrm>
            <a:off x="4179570" y="2501900"/>
            <a:ext cx="3813810" cy="136525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" name="直接连接符 6"/>
          <p:cNvCxnSpPr/>
          <p:nvPr/>
        </p:nvCxnSpPr>
        <p:spPr bwMode="auto">
          <a:xfrm flipV="1">
            <a:off x="4198620" y="3410585"/>
            <a:ext cx="3794760" cy="132334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" name="文本框 21"/>
          <p:cNvSpPr txBox="1"/>
          <p:nvPr/>
        </p:nvSpPr>
        <p:spPr>
          <a:xfrm>
            <a:off x="457200" y="243349"/>
            <a:ext cx="570762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生涯规划教育的思维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80000">
            <a:off x="8270240" y="2030730"/>
            <a:ext cx="2308860" cy="2308860"/>
          </a:xfrm>
          <a:prstGeom prst="rect">
            <a:avLst/>
          </a:prstGeom>
        </p:spPr>
      </p:pic>
      <p:sp>
        <p:nvSpPr>
          <p:cNvPr id="3" name="同心圆 2"/>
          <p:cNvSpPr/>
          <p:nvPr/>
        </p:nvSpPr>
        <p:spPr>
          <a:xfrm>
            <a:off x="7278370" y="3477895"/>
            <a:ext cx="173355" cy="290195"/>
          </a:xfrm>
          <a:prstGeom prst="donut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5920" y="103505"/>
            <a:ext cx="74186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生涯规划教育的推进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0418" y="1585452"/>
            <a:ext cx="6496665" cy="2742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/>
              <a:t>1.</a:t>
            </a:r>
            <a:r>
              <a:rPr lang="zh-CN" altLang="en-US" sz="4000" dirty="0"/>
              <a:t>生涯师资队伍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2.</a:t>
            </a:r>
            <a:r>
              <a:rPr lang="zh-CN" altLang="en-US" sz="4000" dirty="0"/>
              <a:t>生涯教材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3.</a:t>
            </a:r>
            <a:r>
              <a:rPr lang="zh-CN" altLang="en-US" sz="4000" dirty="0"/>
              <a:t>生涯教育的方式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488429" y="308162"/>
            <a:ext cx="2583977" cy="33709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b="1854"/>
          <a:stretch>
            <a:fillRect/>
          </a:stretch>
        </p:blipFill>
        <p:spPr bwMode="auto">
          <a:xfrm>
            <a:off x="5882813" y="3066345"/>
            <a:ext cx="2415654" cy="3446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mmexport14764310440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6368" y="307891"/>
            <a:ext cx="2333766" cy="32061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86898" y="3407538"/>
            <a:ext cx="2397457" cy="31048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文本框 6"/>
          <p:cNvSpPr txBox="1"/>
          <p:nvPr/>
        </p:nvSpPr>
        <p:spPr>
          <a:xfrm>
            <a:off x="163830" y="88900"/>
            <a:ext cx="11731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开发课程</a:t>
            </a:r>
            <a:endParaRPr lang="zh-CN" altLang="en-US" sz="3600" b="1" dirty="0">
              <a:solidFill>
                <a:srgbClr val="0000FF"/>
              </a:solidFill>
              <a:cs typeface="黑体" panose="02010609060101010101" pitchFamily="49" charset="-122"/>
            </a:endParaRPr>
          </a:p>
        </p:txBody>
      </p:sp>
      <p:pic>
        <p:nvPicPr>
          <p:cNvPr id="4" name="图片 3" descr="webwxgetmsgimg"/>
          <p:cNvPicPr>
            <a:picLocks noChangeAspect="1"/>
          </p:cNvPicPr>
          <p:nvPr/>
        </p:nvPicPr>
        <p:blipFill>
          <a:blip r:embed="rId5"/>
          <a:srcRect l="27321" t="11289" r="903" b="31438"/>
          <a:stretch>
            <a:fillRect/>
          </a:stretch>
        </p:blipFill>
        <p:spPr>
          <a:xfrm>
            <a:off x="13970" y="815340"/>
            <a:ext cx="4398645" cy="569722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7151" t="28139" r="54375" b="11417"/>
          <a:stretch>
            <a:fillRect/>
          </a:stretch>
        </p:blipFill>
        <p:spPr>
          <a:xfrm>
            <a:off x="4590415" y="-15240"/>
            <a:ext cx="3736975" cy="668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6359" t="29898" r="54104" b="31565"/>
          <a:stretch>
            <a:fillRect/>
          </a:stretch>
        </p:blipFill>
        <p:spPr>
          <a:xfrm>
            <a:off x="8533130" y="257175"/>
            <a:ext cx="3415665" cy="5713730"/>
          </a:xfrm>
          <a:prstGeom prst="rect">
            <a:avLst/>
          </a:prstGeom>
        </p:spPr>
      </p:pic>
      <p:pic>
        <p:nvPicPr>
          <p:cNvPr id="4" name="图片 3" descr="webwxgetmsgimg"/>
          <p:cNvPicPr>
            <a:picLocks noChangeAspect="1"/>
          </p:cNvPicPr>
          <p:nvPr/>
        </p:nvPicPr>
        <p:blipFill>
          <a:blip r:embed="rId3"/>
          <a:srcRect l="27321" t="11289" r="903" b="31438"/>
          <a:stretch>
            <a:fillRect/>
          </a:stretch>
        </p:blipFill>
        <p:spPr>
          <a:xfrm>
            <a:off x="13970" y="-15240"/>
            <a:ext cx="4576445" cy="668718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9898" r="84573" b="18165"/>
          <a:stretch>
            <a:fillRect/>
          </a:stretch>
        </p:blipFill>
        <p:spPr>
          <a:xfrm>
            <a:off x="40005" y="-48895"/>
            <a:ext cx="4649470" cy="6588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28" t="70519" r="84766" b="14593"/>
          <a:stretch>
            <a:fillRect/>
          </a:stretch>
        </p:blipFill>
        <p:spPr>
          <a:xfrm>
            <a:off x="4689475" y="15875"/>
            <a:ext cx="3747770" cy="2272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20824" r="84307" b="48789"/>
          <a:stretch>
            <a:fillRect/>
          </a:stretch>
        </p:blipFill>
        <p:spPr>
          <a:xfrm>
            <a:off x="4689475" y="2341880"/>
            <a:ext cx="3747770" cy="4269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31315" r="84771" b="29306"/>
          <a:stretch>
            <a:fillRect/>
          </a:stretch>
        </p:blipFill>
        <p:spPr>
          <a:xfrm>
            <a:off x="8503920" y="73660"/>
            <a:ext cx="3614420" cy="66141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图片 1"/>
          <p:cNvPicPr>
            <a:picLocks noChangeAspect="1"/>
          </p:cNvPicPr>
          <p:nvPr/>
        </p:nvPicPr>
        <p:blipFill>
          <a:blip r:embed="rId1" cstate="print"/>
          <a:srcRect l="28314" t="28505" r="30598" b="23112"/>
          <a:stretch>
            <a:fillRect/>
          </a:stretch>
        </p:blipFill>
        <p:spPr>
          <a:xfrm>
            <a:off x="2061845" y="1098868"/>
            <a:ext cx="7994650" cy="496728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" name="文本框 2"/>
          <p:cNvSpPr txBox="1"/>
          <p:nvPr/>
        </p:nvSpPr>
        <p:spPr>
          <a:xfrm>
            <a:off x="184785" y="164751"/>
            <a:ext cx="83553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sym typeface="+mn-ea"/>
              </a:rPr>
              <a:t>“</a:t>
            </a:r>
            <a:r>
              <a:rPr lang="en-US" altLang="zh-CN" sz="3600" b="1" dirty="0">
                <a:solidFill>
                  <a:srgbClr val="0000FF"/>
                </a:solidFill>
                <a:cs typeface="黑体" panose="02010609060101010101" pitchFamily="49" charset="-122"/>
                <a:sym typeface="+mn-ea"/>
              </a:rPr>
              <a:t>7</a:t>
            </a:r>
            <a:r>
              <a:rPr lang="zh-CN" altLang="en-US" sz="3600" b="1" dirty="0">
                <a:solidFill>
                  <a:srgbClr val="0000FF"/>
                </a:solidFill>
                <a:cs typeface="黑体" panose="02010609060101010101" pitchFamily="49" charset="-122"/>
                <a:sym typeface="+mn-ea"/>
              </a:rPr>
              <a:t>位一体</a:t>
            </a:r>
            <a:r>
              <a:rPr lang="en-US" altLang="zh-CN" sz="3600" b="1" dirty="0">
                <a:solidFill>
                  <a:srgbClr val="0000FF"/>
                </a:solidFill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cs typeface="黑体" panose="02010609060101010101" pitchFamily="49" charset="-122"/>
                <a:sym typeface="+mn-ea"/>
              </a:rPr>
              <a:t>教育</a:t>
            </a:r>
            <a:endParaRPr lang="zh-CN" altLang="en-US" sz="3600" b="1" dirty="0">
              <a:solidFill>
                <a:srgbClr val="0000FF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949" y="145415"/>
            <a:ext cx="12084051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创建生涯发展创新实验中心</a:t>
            </a:r>
            <a:endParaRPr lang="zh-CN" altLang="en-US" sz="3600" b="1" dirty="0">
              <a:solidFill>
                <a:srgbClr val="0000FF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74459" y="791746"/>
            <a:ext cx="9420835" cy="576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1474" y="634697"/>
            <a:ext cx="4362592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生涯发展创新实验中心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5943600" y="1254125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" name="直接连接符 3"/>
          <p:cNvCxnSpPr/>
          <p:nvPr/>
        </p:nvCxnSpPr>
        <p:spPr>
          <a:xfrm>
            <a:off x="1028065" y="1764665"/>
            <a:ext cx="981138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直接连接符 4"/>
          <p:cNvCxnSpPr/>
          <p:nvPr/>
        </p:nvCxnSpPr>
        <p:spPr>
          <a:xfrm flipH="1">
            <a:off x="1033780" y="1743710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文本框 6"/>
          <p:cNvSpPr txBox="1"/>
          <p:nvPr/>
        </p:nvSpPr>
        <p:spPr>
          <a:xfrm>
            <a:off x="1591945" y="2292985"/>
            <a:ext cx="731520" cy="28892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b="1"/>
              <a:t>潜能挖掘室</a:t>
            </a:r>
            <a:endParaRPr lang="zh-CN" altLang="en-US" sz="3600" b="1"/>
          </a:p>
        </p:txBody>
      </p:sp>
      <p:sp>
        <p:nvSpPr>
          <p:cNvPr id="8" name="文本框 7"/>
          <p:cNvSpPr txBox="1"/>
          <p:nvPr/>
        </p:nvSpPr>
        <p:spPr>
          <a:xfrm>
            <a:off x="2610485" y="2300605"/>
            <a:ext cx="731520" cy="28892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b="1"/>
              <a:t>职业体验室</a:t>
            </a:r>
            <a:endParaRPr lang="zh-CN" altLang="en-US" sz="3600" b="1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023110" y="1750695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文本框 9"/>
          <p:cNvSpPr txBox="1"/>
          <p:nvPr/>
        </p:nvSpPr>
        <p:spPr>
          <a:xfrm>
            <a:off x="636270" y="2291715"/>
            <a:ext cx="731520" cy="28898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b="1"/>
              <a:t>生涯测评室</a:t>
            </a:r>
            <a:endParaRPr lang="zh-CN" altLang="en-US" sz="3600" b="1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921635" y="1755775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/>
          <p:nvPr/>
        </p:nvCxnSpPr>
        <p:spPr>
          <a:xfrm flipH="1">
            <a:off x="3970655" y="1777365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文本框 12"/>
          <p:cNvSpPr txBox="1"/>
          <p:nvPr/>
        </p:nvSpPr>
        <p:spPr>
          <a:xfrm>
            <a:off x="3614420" y="2276475"/>
            <a:ext cx="731520" cy="29197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b="1"/>
              <a:t>专业体验室</a:t>
            </a:r>
            <a:endParaRPr lang="zh-CN" altLang="en-US" sz="3600" b="1"/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4975225" y="1753235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文本框 14"/>
          <p:cNvSpPr txBox="1"/>
          <p:nvPr/>
        </p:nvSpPr>
        <p:spPr>
          <a:xfrm>
            <a:off x="8475980" y="2357120"/>
            <a:ext cx="731520" cy="285877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en-US" altLang="zh-CN" sz="3600" b="1" dirty="0"/>
              <a:t>“</a:t>
            </a:r>
            <a:r>
              <a:rPr lang="zh-CN" altLang="en-US" sz="3600" b="1" dirty="0"/>
              <a:t>未来世界</a:t>
            </a:r>
            <a:r>
              <a:rPr lang="en-US" altLang="zh-CN" sz="3600" b="1" dirty="0"/>
              <a:t>”</a:t>
            </a:r>
            <a:endParaRPr lang="en-US" altLang="zh-CN" sz="3600" b="1" dirty="0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5949315" y="1758950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直接连接符 16"/>
          <p:cNvCxnSpPr/>
          <p:nvPr/>
        </p:nvCxnSpPr>
        <p:spPr>
          <a:xfrm flipH="1">
            <a:off x="6901815" y="1758315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直接连接符 17"/>
          <p:cNvCxnSpPr/>
          <p:nvPr/>
        </p:nvCxnSpPr>
        <p:spPr>
          <a:xfrm flipH="1">
            <a:off x="7886065" y="1789430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直接连接符 18"/>
          <p:cNvCxnSpPr/>
          <p:nvPr/>
        </p:nvCxnSpPr>
        <p:spPr>
          <a:xfrm flipH="1">
            <a:off x="8823960" y="1789430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直接连接符 19"/>
          <p:cNvCxnSpPr/>
          <p:nvPr/>
        </p:nvCxnSpPr>
        <p:spPr>
          <a:xfrm flipH="1">
            <a:off x="9685655" y="1804035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文本框 20"/>
          <p:cNvSpPr txBox="1"/>
          <p:nvPr/>
        </p:nvSpPr>
        <p:spPr>
          <a:xfrm>
            <a:off x="9381331" y="2350135"/>
            <a:ext cx="738664" cy="28879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en-US" altLang="zh-CN" sz="3600" b="1" dirty="0"/>
              <a:t>“</a:t>
            </a:r>
            <a:r>
              <a:rPr lang="zh-CN" altLang="en-US" sz="3600" b="1" dirty="0"/>
              <a:t>创新创业</a:t>
            </a:r>
            <a:r>
              <a:rPr lang="en-US" altLang="zh-CN" sz="3600" b="1" dirty="0"/>
              <a:t>”</a:t>
            </a:r>
            <a:endParaRPr lang="en-US" altLang="zh-CN" sz="36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5555615" y="2283460"/>
            <a:ext cx="731520" cy="28898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b="1"/>
              <a:t>生涯功能教室</a:t>
            </a:r>
            <a:endParaRPr lang="zh-CN" altLang="en-US" sz="3600" b="1"/>
          </a:p>
        </p:txBody>
      </p:sp>
      <p:sp>
        <p:nvSpPr>
          <p:cNvPr id="23" name="文本框 22"/>
          <p:cNvSpPr txBox="1"/>
          <p:nvPr/>
        </p:nvSpPr>
        <p:spPr>
          <a:xfrm>
            <a:off x="6515735" y="2288540"/>
            <a:ext cx="731520" cy="28441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b="1"/>
              <a:t>生涯咨询室</a:t>
            </a:r>
            <a:endParaRPr lang="zh-CN" altLang="en-US" sz="3600" b="1"/>
          </a:p>
        </p:txBody>
      </p:sp>
      <p:sp>
        <p:nvSpPr>
          <p:cNvPr id="24" name="文本框 23"/>
          <p:cNvSpPr txBox="1"/>
          <p:nvPr/>
        </p:nvSpPr>
        <p:spPr>
          <a:xfrm>
            <a:off x="7527766" y="2339975"/>
            <a:ext cx="738664" cy="28441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b="1" dirty="0"/>
              <a:t>生涯创客室</a:t>
            </a:r>
            <a:endParaRPr lang="zh-CN" altLang="en-US" sz="36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10309860" y="2345690"/>
            <a:ext cx="731520" cy="28441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en-US" altLang="zh-CN" sz="3600" b="1"/>
              <a:t>“</a:t>
            </a:r>
            <a:r>
              <a:rPr lang="zh-CN" altLang="en-US" sz="3600" b="1"/>
              <a:t>浙附学子</a:t>
            </a:r>
            <a:r>
              <a:rPr lang="en-US" altLang="zh-CN" sz="3600" b="1"/>
              <a:t>”</a:t>
            </a:r>
            <a:endParaRPr lang="en-US" altLang="zh-CN" sz="3600" b="1"/>
          </a:p>
        </p:txBody>
      </p:sp>
      <p:sp>
        <p:nvSpPr>
          <p:cNvPr id="26" name="文本框 25"/>
          <p:cNvSpPr txBox="1"/>
          <p:nvPr/>
        </p:nvSpPr>
        <p:spPr>
          <a:xfrm>
            <a:off x="4589145" y="2282825"/>
            <a:ext cx="731520" cy="29197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3600" b="1"/>
              <a:t>学科体验室</a:t>
            </a:r>
            <a:endParaRPr lang="zh-CN" altLang="en-US" sz="3600" b="1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10795635" y="1764665"/>
            <a:ext cx="1270" cy="525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全国第四届生涯研讨会  报道材料\王茵茵_meitu_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7754" y="163774"/>
            <a:ext cx="5304997" cy="3234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图片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9" y="3664422"/>
            <a:ext cx="5281683" cy="29342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图片 8" descr="D:\Documents\Tencent Files\1697362818\FileRecv\MobileFile\IMG_20161101_0804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4573" y="177421"/>
            <a:ext cx="5158853" cy="32345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745707" y="1665027"/>
            <a:ext cx="5732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V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r>
              <a:rPr lang="en-US" altLang="zh-CN" sz="3600" b="1" dirty="0">
                <a:solidFill>
                  <a:srgbClr val="FF0000"/>
                </a:solidFill>
              </a:rPr>
              <a:t>R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r>
              <a:rPr lang="en-US" altLang="zh-CN" sz="3600" b="1" dirty="0">
                <a:solidFill>
                  <a:srgbClr val="FF0000"/>
                </a:solidFill>
              </a:rPr>
              <a:t>+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>
                <a:solidFill>
                  <a:srgbClr val="FF0000"/>
                </a:solidFill>
              </a:rPr>
              <a:t>生涯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IMG_20161130_12543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6473825" y="3572510"/>
            <a:ext cx="5361940" cy="313563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6194" y="226530"/>
            <a:ext cx="84042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生涯规划教育的效果</a:t>
            </a:r>
            <a:endParaRPr lang="zh-CN" altLang="en-US" sz="3600" b="1" dirty="0">
              <a:solidFill>
                <a:srgbClr val="FF0000"/>
              </a:solidFill>
              <a:cs typeface="黑体" panose="02010609060101010101" pitchFamily="49" charset="-122"/>
              <a:sym typeface="+mn-ea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2149987" y="1260987"/>
          <a:ext cx="7547077" cy="4796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extBox 4"/>
          <p:cNvSpPr txBox="1"/>
          <p:nvPr/>
        </p:nvSpPr>
        <p:spPr>
          <a:xfrm>
            <a:off x="5115008" y="575863"/>
            <a:ext cx="3143250" cy="10972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660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谢谢！</a:t>
            </a:r>
            <a:endParaRPr lang="zh-CN" altLang="en-US" sz="660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36410" t="37699"/>
          <a:stretch>
            <a:fillRect/>
          </a:stretch>
        </p:blipFill>
        <p:spPr>
          <a:xfrm>
            <a:off x="4866969" y="2462980"/>
            <a:ext cx="2790987" cy="26503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1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9" t="26094" r="35577" b="28906"/>
          <a:stretch>
            <a:fillRect/>
          </a:stretch>
        </p:blipFill>
        <p:spPr bwMode="auto">
          <a:xfrm>
            <a:off x="1" y="1949429"/>
            <a:ext cx="4630994" cy="455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07" name="TextBox 2"/>
          <p:cNvSpPr txBox="1">
            <a:spLocks noChangeArrowheads="1"/>
          </p:cNvSpPr>
          <p:nvPr/>
        </p:nvSpPr>
        <p:spPr bwMode="auto">
          <a:xfrm>
            <a:off x="4489045" y="3214128"/>
            <a:ext cx="21079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8000</a:t>
            </a:r>
            <a:r>
              <a:rPr lang="zh-CN" altLang="en-US" sz="2800" b="1" dirty="0"/>
              <a:t>美元</a:t>
            </a:r>
            <a:endParaRPr lang="en-US" altLang="zh-CN" sz="2800" b="1" dirty="0"/>
          </a:p>
          <a:p>
            <a:pPr eaLnBrk="1" hangingPunct="1"/>
            <a:r>
              <a:rPr lang="zh-CN" altLang="en-US" sz="2800" b="1" dirty="0"/>
              <a:t>（幸福线）</a:t>
            </a:r>
            <a:endParaRPr lang="zh-CN" altLang="en-US" sz="2800" b="1" dirty="0"/>
          </a:p>
        </p:txBody>
      </p:sp>
      <p:sp>
        <p:nvSpPr>
          <p:cNvPr id="149508" name="TextBox 3"/>
          <p:cNvSpPr txBox="1">
            <a:spLocks noChangeArrowheads="1"/>
          </p:cNvSpPr>
          <p:nvPr/>
        </p:nvSpPr>
        <p:spPr bwMode="auto">
          <a:xfrm>
            <a:off x="4532773" y="4677369"/>
            <a:ext cx="202052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3000</a:t>
            </a:r>
            <a:r>
              <a:rPr lang="zh-CN" altLang="en-US" sz="2800" b="1" dirty="0"/>
              <a:t>美元</a:t>
            </a:r>
            <a:endParaRPr lang="en-US" altLang="zh-CN" sz="2800" b="1" dirty="0"/>
          </a:p>
          <a:p>
            <a:pPr eaLnBrk="1" hangingPunct="1"/>
            <a:r>
              <a:rPr lang="zh-CN" altLang="en-US" sz="2800" b="1" dirty="0"/>
              <a:t>（温饱线）</a:t>
            </a:r>
            <a:endParaRPr lang="zh-CN" altLang="en-US" sz="2800" b="1" dirty="0"/>
          </a:p>
        </p:txBody>
      </p:sp>
      <p:sp>
        <p:nvSpPr>
          <p:cNvPr id="149509" name="TextBox 4"/>
          <p:cNvSpPr txBox="1">
            <a:spLocks noChangeArrowheads="1"/>
          </p:cNvSpPr>
          <p:nvPr/>
        </p:nvSpPr>
        <p:spPr bwMode="auto">
          <a:xfrm>
            <a:off x="330034" y="415965"/>
            <a:ext cx="766359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</a:rPr>
              <a:t>生涯规划教育的定位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2" name="图片 1" descr="t013a0dc649e8a415a8"/>
          <p:cNvPicPr>
            <a:picLocks noChangeAspect="1"/>
          </p:cNvPicPr>
          <p:nvPr/>
        </p:nvPicPr>
        <p:blipFill>
          <a:blip r:embed="rId2"/>
          <a:srcRect r="8642" b="8865"/>
          <a:stretch>
            <a:fillRect/>
          </a:stretch>
        </p:blipFill>
        <p:spPr>
          <a:xfrm>
            <a:off x="6358890" y="1950085"/>
            <a:ext cx="5805170" cy="47904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2149987" y="121373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文本框 4"/>
          <p:cNvSpPr txBox="1"/>
          <p:nvPr/>
        </p:nvSpPr>
        <p:spPr>
          <a:xfrm>
            <a:off x="238832" y="132516"/>
            <a:ext cx="11731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生涯规划教育的取向</a:t>
            </a:r>
            <a:endParaRPr lang="zh-CN" altLang="en-US" sz="3600" b="1" dirty="0">
              <a:solidFill>
                <a:srgbClr val="FF0000"/>
              </a:solidFill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6599"/>
          <a:stretch>
            <a:fillRect/>
          </a:stretch>
        </p:blipFill>
        <p:spPr>
          <a:xfrm>
            <a:off x="5870575" y="3175"/>
            <a:ext cx="3210560" cy="66732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8389" b="10542"/>
          <a:stretch>
            <a:fillRect/>
          </a:stretch>
        </p:blipFill>
        <p:spPr>
          <a:xfrm>
            <a:off x="-27305" y="-43815"/>
            <a:ext cx="2864485" cy="6720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18358" t="10944" b="17569"/>
          <a:stretch>
            <a:fillRect/>
          </a:stretch>
        </p:blipFill>
        <p:spPr>
          <a:xfrm>
            <a:off x="2837180" y="2540"/>
            <a:ext cx="3033395" cy="6673850"/>
          </a:xfrm>
          <a:prstGeom prst="rect">
            <a:avLst/>
          </a:prstGeom>
        </p:spPr>
      </p:pic>
      <p:pic>
        <p:nvPicPr>
          <p:cNvPr id="5" name="图片 4" descr="Screenshot_2018-01-24-20-14-08-084_com.tencent.mm"/>
          <p:cNvPicPr>
            <a:picLocks noChangeAspect="1"/>
          </p:cNvPicPr>
          <p:nvPr/>
        </p:nvPicPr>
        <p:blipFill>
          <a:blip r:embed="rId4"/>
          <a:srcRect t="10329" b="8347"/>
          <a:stretch>
            <a:fillRect/>
          </a:stretch>
        </p:blipFill>
        <p:spPr>
          <a:xfrm>
            <a:off x="9143365" y="43815"/>
            <a:ext cx="3011170" cy="66332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7151" t="30108" r="54375" b="13242"/>
          <a:stretch>
            <a:fillRect/>
          </a:stretch>
        </p:blipFill>
        <p:spPr>
          <a:xfrm>
            <a:off x="7264400" y="-15240"/>
            <a:ext cx="2625725" cy="6742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6359" t="29898" r="54104" b="31565"/>
          <a:stretch>
            <a:fillRect/>
          </a:stretch>
        </p:blipFill>
        <p:spPr>
          <a:xfrm>
            <a:off x="9890760" y="-14605"/>
            <a:ext cx="2444750" cy="6334760"/>
          </a:xfrm>
          <a:prstGeom prst="rect">
            <a:avLst/>
          </a:prstGeom>
        </p:spPr>
      </p:pic>
      <p:pic>
        <p:nvPicPr>
          <p:cNvPr id="4" name="图片 3" descr="webwxgetmsgimg"/>
          <p:cNvPicPr>
            <a:picLocks noChangeAspect="1"/>
          </p:cNvPicPr>
          <p:nvPr/>
        </p:nvPicPr>
        <p:blipFill>
          <a:blip r:embed="rId3"/>
          <a:srcRect l="27321" t="11289" r="903" b="31438"/>
          <a:stretch>
            <a:fillRect/>
          </a:stretch>
        </p:blipFill>
        <p:spPr>
          <a:xfrm>
            <a:off x="3874770" y="12065"/>
            <a:ext cx="3389630" cy="6687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18276" t="32731" r="56563" b="23546"/>
          <a:stretch>
            <a:fillRect/>
          </a:stretch>
        </p:blipFill>
        <p:spPr>
          <a:xfrm>
            <a:off x="110490" y="1784985"/>
            <a:ext cx="3686175" cy="4214495"/>
          </a:xfrm>
          <a:prstGeom prst="rect">
            <a:avLst/>
          </a:prstGeom>
        </p:spPr>
      </p:pic>
      <p:sp>
        <p:nvSpPr>
          <p:cNvPr id="55" name="文本框 4"/>
          <p:cNvSpPr txBox="1"/>
          <p:nvPr/>
        </p:nvSpPr>
        <p:spPr>
          <a:xfrm>
            <a:off x="110490" y="151130"/>
            <a:ext cx="4174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</a:rPr>
              <a:t>生涯规划的内容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 bwMode="auto">
          <a:xfrm>
            <a:off x="2291080" y="1047115"/>
            <a:ext cx="8532495" cy="4842051"/>
            <a:chOff x="0" y="0"/>
            <a:chExt cx="5280" cy="2967"/>
          </a:xfrm>
        </p:grpSpPr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1345" y="471"/>
              <a:ext cx="2544" cy="2496"/>
            </a:xfrm>
            <a:prstGeom prst="ellipse">
              <a:avLst/>
            </a:prstGeom>
            <a:noFill/>
            <a:ln w="19050">
              <a:solidFill>
                <a:srgbClr val="A3B2C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5" name="Group 4"/>
            <p:cNvGrpSpPr/>
            <p:nvPr/>
          </p:nvGrpSpPr>
          <p:grpSpPr bwMode="auto">
            <a:xfrm>
              <a:off x="1968" y="1095"/>
              <a:ext cx="1296" cy="1344"/>
              <a:chOff x="0" y="0"/>
              <a:chExt cx="1680" cy="1680"/>
            </a:xfrm>
          </p:grpSpPr>
          <p:sp>
            <p:nvSpPr>
              <p:cNvPr id="50" name="Oval 5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680" cy="1678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742E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" name="Freeform 6"/>
              <p:cNvSpPr>
                <a:spLocks noChangeArrowheads="1"/>
              </p:cNvSpPr>
              <p:nvPr/>
            </p:nvSpPr>
            <p:spPr bwMode="auto">
              <a:xfrm>
                <a:off x="194" y="30"/>
                <a:ext cx="1294" cy="634"/>
              </a:xfrm>
              <a:custGeom>
                <a:avLst/>
                <a:gdLst>
                  <a:gd name="T0" fmla="*/ 1222 w 1321"/>
                  <a:gd name="T1" fmla="*/ 283 h 712"/>
                  <a:gd name="T2" fmla="*/ 1238 w 1321"/>
                  <a:gd name="T3" fmla="*/ 313 h 712"/>
                  <a:gd name="T4" fmla="*/ 1242 w 1321"/>
                  <a:gd name="T5" fmla="*/ 339 h 712"/>
                  <a:gd name="T6" fmla="*/ 1236 w 1321"/>
                  <a:gd name="T7" fmla="*/ 364 h 712"/>
                  <a:gd name="T8" fmla="*/ 1220 w 1321"/>
                  <a:gd name="T9" fmla="*/ 388 h 712"/>
                  <a:gd name="T10" fmla="*/ 1196 w 1321"/>
                  <a:gd name="T11" fmla="*/ 409 h 712"/>
                  <a:gd name="T12" fmla="*/ 1165 w 1321"/>
                  <a:gd name="T13" fmla="*/ 427 h 712"/>
                  <a:gd name="T14" fmla="*/ 1125 w 1321"/>
                  <a:gd name="T15" fmla="*/ 443 h 712"/>
                  <a:gd name="T16" fmla="*/ 1078 w 1321"/>
                  <a:gd name="T17" fmla="*/ 459 h 712"/>
                  <a:gd name="T18" fmla="*/ 1027 w 1321"/>
                  <a:gd name="T19" fmla="*/ 471 h 712"/>
                  <a:gd name="T20" fmla="*/ 969 w 1321"/>
                  <a:gd name="T21" fmla="*/ 482 h 712"/>
                  <a:gd name="T22" fmla="*/ 909 w 1321"/>
                  <a:gd name="T23" fmla="*/ 490 h 712"/>
                  <a:gd name="T24" fmla="*/ 842 w 1321"/>
                  <a:gd name="T25" fmla="*/ 497 h 712"/>
                  <a:gd name="T26" fmla="*/ 775 w 1321"/>
                  <a:gd name="T27" fmla="*/ 501 h 712"/>
                  <a:gd name="T28" fmla="*/ 747 w 1321"/>
                  <a:gd name="T29" fmla="*/ 503 h 712"/>
                  <a:gd name="T30" fmla="*/ 447 w 1321"/>
                  <a:gd name="T31" fmla="*/ 503 h 712"/>
                  <a:gd name="T32" fmla="*/ 444 w 1321"/>
                  <a:gd name="T33" fmla="*/ 503 h 712"/>
                  <a:gd name="T34" fmla="*/ 385 w 1321"/>
                  <a:gd name="T35" fmla="*/ 500 h 712"/>
                  <a:gd name="T36" fmla="*/ 327 w 1321"/>
                  <a:gd name="T37" fmla="*/ 497 h 712"/>
                  <a:gd name="T38" fmla="*/ 272 w 1321"/>
                  <a:gd name="T39" fmla="*/ 492 h 712"/>
                  <a:gd name="T40" fmla="*/ 220 w 1321"/>
                  <a:gd name="T41" fmla="*/ 487 h 712"/>
                  <a:gd name="T42" fmla="*/ 174 w 1321"/>
                  <a:gd name="T43" fmla="*/ 478 h 712"/>
                  <a:gd name="T44" fmla="*/ 132 w 1321"/>
                  <a:gd name="T45" fmla="*/ 467 h 712"/>
                  <a:gd name="T46" fmla="*/ 96 w 1321"/>
                  <a:gd name="T47" fmla="*/ 458 h 712"/>
                  <a:gd name="T48" fmla="*/ 64 w 1321"/>
                  <a:gd name="T49" fmla="*/ 445 h 712"/>
                  <a:gd name="T50" fmla="*/ 36 w 1321"/>
                  <a:gd name="T51" fmla="*/ 429 h 712"/>
                  <a:gd name="T52" fmla="*/ 18 w 1321"/>
                  <a:gd name="T53" fmla="*/ 411 h 712"/>
                  <a:gd name="T54" fmla="*/ 6 w 1321"/>
                  <a:gd name="T55" fmla="*/ 391 h 712"/>
                  <a:gd name="T56" fmla="*/ 0 w 1321"/>
                  <a:gd name="T57" fmla="*/ 370 h 712"/>
                  <a:gd name="T58" fmla="*/ 0 w 1321"/>
                  <a:gd name="T59" fmla="*/ 367 h 712"/>
                  <a:gd name="T60" fmla="*/ 4 w 1321"/>
                  <a:gd name="T61" fmla="*/ 344 h 712"/>
                  <a:gd name="T62" fmla="*/ 16 w 1321"/>
                  <a:gd name="T63" fmla="*/ 315 h 712"/>
                  <a:gd name="T64" fmla="*/ 48 w 1321"/>
                  <a:gd name="T65" fmla="*/ 261 h 712"/>
                  <a:gd name="T66" fmla="*/ 88 w 1321"/>
                  <a:gd name="T67" fmla="*/ 211 h 712"/>
                  <a:gd name="T68" fmla="*/ 138 w 1321"/>
                  <a:gd name="T69" fmla="*/ 166 h 712"/>
                  <a:gd name="T70" fmla="*/ 192 w 1321"/>
                  <a:gd name="T71" fmla="*/ 125 h 712"/>
                  <a:gd name="T72" fmla="*/ 254 w 1321"/>
                  <a:gd name="T73" fmla="*/ 88 h 712"/>
                  <a:gd name="T74" fmla="*/ 320 w 1321"/>
                  <a:gd name="T75" fmla="*/ 58 h 712"/>
                  <a:gd name="T76" fmla="*/ 391 w 1321"/>
                  <a:gd name="T77" fmla="*/ 33 h 712"/>
                  <a:gd name="T78" fmla="*/ 467 w 1321"/>
                  <a:gd name="T79" fmla="*/ 15 h 712"/>
                  <a:gd name="T80" fmla="*/ 546 w 1321"/>
                  <a:gd name="T81" fmla="*/ 4 h 712"/>
                  <a:gd name="T82" fmla="*/ 627 w 1321"/>
                  <a:gd name="T83" fmla="*/ 0 h 712"/>
                  <a:gd name="T84" fmla="*/ 713 w 1321"/>
                  <a:gd name="T85" fmla="*/ 4 h 712"/>
                  <a:gd name="T86" fmla="*/ 796 w 1321"/>
                  <a:gd name="T87" fmla="*/ 16 h 712"/>
                  <a:gd name="T88" fmla="*/ 876 w 1321"/>
                  <a:gd name="T89" fmla="*/ 37 h 712"/>
                  <a:gd name="T90" fmla="*/ 949 w 1321"/>
                  <a:gd name="T91" fmla="*/ 63 h 712"/>
                  <a:gd name="T92" fmla="*/ 1017 w 1321"/>
                  <a:gd name="T93" fmla="*/ 97 h 712"/>
                  <a:gd name="T94" fmla="*/ 1080 w 1321"/>
                  <a:gd name="T95" fmla="*/ 137 h 712"/>
                  <a:gd name="T96" fmla="*/ 1135 w 1321"/>
                  <a:gd name="T97" fmla="*/ 181 h 712"/>
                  <a:gd name="T98" fmla="*/ 1182 w 1321"/>
                  <a:gd name="T99" fmla="*/ 229 h 712"/>
                  <a:gd name="T100" fmla="*/ 1222 w 1321"/>
                  <a:gd name="T101" fmla="*/ 283 h 71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Text Box 7"/>
            <p:cNvSpPr txBox="1"/>
            <p:nvPr/>
          </p:nvSpPr>
          <p:spPr>
            <a:xfrm>
              <a:off x="2138" y="1661"/>
              <a:ext cx="1004" cy="39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b="1" noProof="1">
                  <a:solidFill>
                    <a:srgbClr val="FFFF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ea typeface="黑体" panose="02010609060101010101" pitchFamily="49" charset="-122"/>
                  <a:cs typeface="+mn-ea"/>
                </a:rPr>
                <a:t>生涯</a:t>
              </a:r>
              <a:endParaRPr lang="zh-CN" altLang="en-US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endParaRPr>
            </a:p>
            <a:p>
              <a:pPr algn="ctr" eaLnBrk="0" hangingPunct="0">
                <a:defRPr/>
              </a:pPr>
              <a:r>
                <a:rPr lang="zh-CN" altLang="en-US" b="1" noProof="1">
                  <a:solidFill>
                    <a:srgbClr val="FFFF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ea typeface="黑体" panose="02010609060101010101" pitchFamily="49" charset="-122"/>
                  <a:cs typeface="+mn-ea"/>
                </a:rPr>
                <a:t>规划方法</a:t>
              </a:r>
              <a:endParaRPr lang="zh-CN" altLang="en-US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endParaRPr>
            </a:p>
          </p:txBody>
        </p:sp>
        <p:grpSp>
          <p:nvGrpSpPr>
            <p:cNvPr id="7" name="Group 8"/>
            <p:cNvGrpSpPr/>
            <p:nvPr/>
          </p:nvGrpSpPr>
          <p:grpSpPr bwMode="auto">
            <a:xfrm>
              <a:off x="2352" y="231"/>
              <a:ext cx="432" cy="415"/>
              <a:chOff x="0" y="0"/>
              <a:chExt cx="432" cy="415"/>
            </a:xfrm>
          </p:grpSpPr>
          <p:grpSp>
            <p:nvGrpSpPr>
              <p:cNvPr id="46" name="Group 9"/>
              <p:cNvGrpSpPr/>
              <p:nvPr/>
            </p:nvGrpSpPr>
            <p:grpSpPr bwMode="auto">
              <a:xfrm>
                <a:off x="0" y="0"/>
                <a:ext cx="432" cy="415"/>
                <a:chOff x="0" y="0"/>
                <a:chExt cx="1680" cy="1680"/>
              </a:xfrm>
            </p:grpSpPr>
            <p:sp>
              <p:nvSpPr>
                <p:cNvPr id="48" name="Oval 10"/>
                <p:cNvSpPr>
                  <a:spLocks noChangeArrowheads="1"/>
                </p:cNvSpPr>
                <p:nvPr/>
              </p:nvSpPr>
              <p:spPr bwMode="auto">
                <a:xfrm>
                  <a:off x="1" y="-1"/>
                  <a:ext cx="1680" cy="16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0000"/>
                    </a:gs>
                    <a:gs pos="100000">
                      <a:srgbClr val="560000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" name="Freeform 11"/>
                <p:cNvSpPr>
                  <a:spLocks noChangeArrowheads="1"/>
                </p:cNvSpPr>
                <p:nvPr/>
              </p:nvSpPr>
              <p:spPr bwMode="auto">
                <a:xfrm>
                  <a:off x="197" y="27"/>
                  <a:ext cx="1289" cy="635"/>
                </a:xfrm>
                <a:custGeom>
                  <a:avLst/>
                  <a:gdLst>
                    <a:gd name="T0" fmla="*/ 1208 w 1321"/>
                    <a:gd name="T1" fmla="*/ 285 h 712"/>
                    <a:gd name="T2" fmla="*/ 1224 w 1321"/>
                    <a:gd name="T3" fmla="*/ 313 h 712"/>
                    <a:gd name="T4" fmla="*/ 1228 w 1321"/>
                    <a:gd name="T5" fmla="*/ 342 h 712"/>
                    <a:gd name="T6" fmla="*/ 1222 w 1321"/>
                    <a:gd name="T7" fmla="*/ 366 h 712"/>
                    <a:gd name="T8" fmla="*/ 1206 w 1321"/>
                    <a:gd name="T9" fmla="*/ 391 h 712"/>
                    <a:gd name="T10" fmla="*/ 1182 w 1321"/>
                    <a:gd name="T11" fmla="*/ 410 h 712"/>
                    <a:gd name="T12" fmla="*/ 1151 w 1321"/>
                    <a:gd name="T13" fmla="*/ 429 h 712"/>
                    <a:gd name="T14" fmla="*/ 1111 w 1321"/>
                    <a:gd name="T15" fmla="*/ 445 h 712"/>
                    <a:gd name="T16" fmla="*/ 1066 w 1321"/>
                    <a:gd name="T17" fmla="*/ 460 h 712"/>
                    <a:gd name="T18" fmla="*/ 1015 w 1321"/>
                    <a:gd name="T19" fmla="*/ 474 h 712"/>
                    <a:gd name="T20" fmla="*/ 958 w 1321"/>
                    <a:gd name="T21" fmla="*/ 484 h 712"/>
                    <a:gd name="T22" fmla="*/ 899 w 1321"/>
                    <a:gd name="T23" fmla="*/ 492 h 712"/>
                    <a:gd name="T24" fmla="*/ 832 w 1321"/>
                    <a:gd name="T25" fmla="*/ 499 h 712"/>
                    <a:gd name="T26" fmla="*/ 766 w 1321"/>
                    <a:gd name="T27" fmla="*/ 504 h 712"/>
                    <a:gd name="T28" fmla="*/ 739 w 1321"/>
                    <a:gd name="T29" fmla="*/ 505 h 712"/>
                    <a:gd name="T30" fmla="*/ 442 w 1321"/>
                    <a:gd name="T31" fmla="*/ 505 h 712"/>
                    <a:gd name="T32" fmla="*/ 439 w 1321"/>
                    <a:gd name="T33" fmla="*/ 505 h 712"/>
                    <a:gd name="T34" fmla="*/ 380 w 1321"/>
                    <a:gd name="T35" fmla="*/ 502 h 712"/>
                    <a:gd name="T36" fmla="*/ 324 w 1321"/>
                    <a:gd name="T37" fmla="*/ 499 h 712"/>
                    <a:gd name="T38" fmla="*/ 269 w 1321"/>
                    <a:gd name="T39" fmla="*/ 494 h 712"/>
                    <a:gd name="T40" fmla="*/ 218 w 1321"/>
                    <a:gd name="T41" fmla="*/ 489 h 712"/>
                    <a:gd name="T42" fmla="*/ 173 w 1321"/>
                    <a:gd name="T43" fmla="*/ 481 h 712"/>
                    <a:gd name="T44" fmla="*/ 132 w 1321"/>
                    <a:gd name="T45" fmla="*/ 470 h 712"/>
                    <a:gd name="T46" fmla="*/ 96 w 1321"/>
                    <a:gd name="T47" fmla="*/ 459 h 712"/>
                    <a:gd name="T48" fmla="*/ 61 w 1321"/>
                    <a:gd name="T49" fmla="*/ 447 h 712"/>
                    <a:gd name="T50" fmla="*/ 36 w 1321"/>
                    <a:gd name="T51" fmla="*/ 431 h 712"/>
                    <a:gd name="T52" fmla="*/ 18 w 1321"/>
                    <a:gd name="T53" fmla="*/ 414 h 712"/>
                    <a:gd name="T54" fmla="*/ 6 w 1321"/>
                    <a:gd name="T55" fmla="*/ 393 h 712"/>
                    <a:gd name="T56" fmla="*/ 0 w 1321"/>
                    <a:gd name="T57" fmla="*/ 371 h 712"/>
                    <a:gd name="T58" fmla="*/ 0 w 1321"/>
                    <a:gd name="T59" fmla="*/ 369 h 712"/>
                    <a:gd name="T60" fmla="*/ 4 w 1321"/>
                    <a:gd name="T61" fmla="*/ 345 h 712"/>
                    <a:gd name="T62" fmla="*/ 16 w 1321"/>
                    <a:gd name="T63" fmla="*/ 317 h 712"/>
                    <a:gd name="T64" fmla="*/ 48 w 1321"/>
                    <a:gd name="T65" fmla="*/ 262 h 712"/>
                    <a:gd name="T66" fmla="*/ 88 w 1321"/>
                    <a:gd name="T67" fmla="*/ 212 h 712"/>
                    <a:gd name="T68" fmla="*/ 137 w 1321"/>
                    <a:gd name="T69" fmla="*/ 167 h 712"/>
                    <a:gd name="T70" fmla="*/ 189 w 1321"/>
                    <a:gd name="T71" fmla="*/ 125 h 712"/>
                    <a:gd name="T72" fmla="*/ 251 w 1321"/>
                    <a:gd name="T73" fmla="*/ 88 h 712"/>
                    <a:gd name="T74" fmla="*/ 317 w 1321"/>
                    <a:gd name="T75" fmla="*/ 58 h 712"/>
                    <a:gd name="T76" fmla="*/ 385 w 1321"/>
                    <a:gd name="T77" fmla="*/ 33 h 712"/>
                    <a:gd name="T78" fmla="*/ 462 w 1321"/>
                    <a:gd name="T79" fmla="*/ 15 h 712"/>
                    <a:gd name="T80" fmla="*/ 540 w 1321"/>
                    <a:gd name="T81" fmla="*/ 4 h 712"/>
                    <a:gd name="T82" fmla="*/ 620 w 1321"/>
                    <a:gd name="T83" fmla="*/ 0 h 712"/>
                    <a:gd name="T84" fmla="*/ 705 w 1321"/>
                    <a:gd name="T85" fmla="*/ 4 h 712"/>
                    <a:gd name="T86" fmla="*/ 786 w 1321"/>
                    <a:gd name="T87" fmla="*/ 17 h 712"/>
                    <a:gd name="T88" fmla="*/ 866 w 1321"/>
                    <a:gd name="T89" fmla="*/ 37 h 712"/>
                    <a:gd name="T90" fmla="*/ 939 w 1321"/>
                    <a:gd name="T91" fmla="*/ 63 h 712"/>
                    <a:gd name="T92" fmla="*/ 1005 w 1321"/>
                    <a:gd name="T93" fmla="*/ 97 h 712"/>
                    <a:gd name="T94" fmla="*/ 1067 w 1321"/>
                    <a:gd name="T95" fmla="*/ 137 h 712"/>
                    <a:gd name="T96" fmla="*/ 1122 w 1321"/>
                    <a:gd name="T97" fmla="*/ 181 h 712"/>
                    <a:gd name="T98" fmla="*/ 1169 w 1321"/>
                    <a:gd name="T99" fmla="*/ 231 h 712"/>
                    <a:gd name="T100" fmla="*/ 1208 w 1321"/>
                    <a:gd name="T101" fmla="*/ 285 h 71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CC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7" name="Text Box 12"/>
              <p:cNvSpPr txBox="1"/>
              <p:nvPr/>
            </p:nvSpPr>
            <p:spPr>
              <a:xfrm>
                <a:off x="93" y="67"/>
                <a:ext cx="260" cy="282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sz="2400" b="1" noProof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A</a:t>
                </a:r>
                <a:endParaRPr lang="en-US" sz="24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grpSp>
          <p:nvGrpSpPr>
            <p:cNvPr id="8" name="Group 13"/>
            <p:cNvGrpSpPr/>
            <p:nvPr/>
          </p:nvGrpSpPr>
          <p:grpSpPr bwMode="auto">
            <a:xfrm>
              <a:off x="1948" y="2318"/>
              <a:ext cx="201" cy="176"/>
              <a:chOff x="0" y="0"/>
              <a:chExt cx="201" cy="176"/>
            </a:xfrm>
          </p:grpSpPr>
          <p:sp>
            <p:nvSpPr>
              <p:cNvPr id="44" name="Oval 14"/>
              <p:cNvSpPr>
                <a:spLocks noChangeArrowheads="1"/>
              </p:cNvSpPr>
              <p:nvPr/>
            </p:nvSpPr>
            <p:spPr bwMode="auto">
              <a:xfrm rot="-3372907">
                <a:off x="3" y="90"/>
                <a:ext cx="82" cy="88"/>
              </a:xfrm>
              <a:prstGeom prst="ellipse">
                <a:avLst/>
              </a:prstGeom>
              <a:gradFill rotWithShape="1">
                <a:gsLst>
                  <a:gs pos="0">
                    <a:srgbClr val="003366"/>
                  </a:gs>
                  <a:gs pos="100000">
                    <a:srgbClr val="002244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Oval 15"/>
              <p:cNvSpPr>
                <a:spLocks noChangeArrowheads="1"/>
              </p:cNvSpPr>
              <p:nvPr/>
            </p:nvSpPr>
            <p:spPr bwMode="auto">
              <a:xfrm rot="-3372907">
                <a:off x="116" y="-2"/>
                <a:ext cx="82" cy="86"/>
              </a:xfrm>
              <a:prstGeom prst="ellipse">
                <a:avLst/>
              </a:prstGeom>
              <a:gradFill rotWithShape="1">
                <a:gsLst>
                  <a:gs pos="0">
                    <a:srgbClr val="003366"/>
                  </a:gs>
                  <a:gs pos="100000">
                    <a:srgbClr val="002244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16"/>
            <p:cNvGrpSpPr/>
            <p:nvPr/>
          </p:nvGrpSpPr>
          <p:grpSpPr bwMode="auto">
            <a:xfrm>
              <a:off x="1536" y="2484"/>
              <a:ext cx="432" cy="432"/>
              <a:chOff x="0" y="0"/>
              <a:chExt cx="432" cy="432"/>
            </a:xfrm>
          </p:grpSpPr>
          <p:grpSp>
            <p:nvGrpSpPr>
              <p:cNvPr id="40" name="Group 17"/>
              <p:cNvGrpSpPr/>
              <p:nvPr/>
            </p:nvGrpSpPr>
            <p:grpSpPr bwMode="auto">
              <a:xfrm>
                <a:off x="0" y="0"/>
                <a:ext cx="432" cy="432"/>
                <a:chOff x="0" y="0"/>
                <a:chExt cx="1680" cy="1680"/>
              </a:xfrm>
            </p:grpSpPr>
            <p:sp>
              <p:nvSpPr>
                <p:cNvPr id="42" name="Oval 18"/>
                <p:cNvSpPr>
                  <a:spLocks noChangeArrowheads="1"/>
                </p:cNvSpPr>
                <p:nvPr/>
              </p:nvSpPr>
              <p:spPr bwMode="auto">
                <a:xfrm>
                  <a:off x="2" y="2"/>
                  <a:ext cx="1680" cy="167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3366"/>
                    </a:gs>
                    <a:gs pos="100000">
                      <a:srgbClr val="000C19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Freeform 19"/>
                <p:cNvSpPr>
                  <a:spLocks noChangeArrowheads="1"/>
                </p:cNvSpPr>
                <p:nvPr/>
              </p:nvSpPr>
              <p:spPr bwMode="auto">
                <a:xfrm>
                  <a:off x="190" y="29"/>
                  <a:ext cx="1296" cy="633"/>
                </a:xfrm>
                <a:custGeom>
                  <a:avLst/>
                  <a:gdLst>
                    <a:gd name="T0" fmla="*/ 1228 w 1321"/>
                    <a:gd name="T1" fmla="*/ 282 h 712"/>
                    <a:gd name="T2" fmla="*/ 1244 w 1321"/>
                    <a:gd name="T3" fmla="*/ 310 h 712"/>
                    <a:gd name="T4" fmla="*/ 1247 w 1321"/>
                    <a:gd name="T5" fmla="*/ 339 h 712"/>
                    <a:gd name="T6" fmla="*/ 1242 w 1321"/>
                    <a:gd name="T7" fmla="*/ 363 h 712"/>
                    <a:gd name="T8" fmla="*/ 1225 w 1321"/>
                    <a:gd name="T9" fmla="*/ 387 h 712"/>
                    <a:gd name="T10" fmla="*/ 1201 w 1321"/>
                    <a:gd name="T11" fmla="*/ 407 h 712"/>
                    <a:gd name="T12" fmla="*/ 1170 w 1321"/>
                    <a:gd name="T13" fmla="*/ 424 h 712"/>
                    <a:gd name="T14" fmla="*/ 1129 w 1321"/>
                    <a:gd name="T15" fmla="*/ 441 h 712"/>
                    <a:gd name="T16" fmla="*/ 1083 w 1321"/>
                    <a:gd name="T17" fmla="*/ 456 h 712"/>
                    <a:gd name="T18" fmla="*/ 1031 w 1321"/>
                    <a:gd name="T19" fmla="*/ 469 h 712"/>
                    <a:gd name="T20" fmla="*/ 973 w 1321"/>
                    <a:gd name="T21" fmla="*/ 480 h 712"/>
                    <a:gd name="T22" fmla="*/ 913 w 1321"/>
                    <a:gd name="T23" fmla="*/ 488 h 712"/>
                    <a:gd name="T24" fmla="*/ 846 w 1321"/>
                    <a:gd name="T25" fmla="*/ 495 h 712"/>
                    <a:gd name="T26" fmla="*/ 778 w 1321"/>
                    <a:gd name="T27" fmla="*/ 499 h 712"/>
                    <a:gd name="T28" fmla="*/ 751 w 1321"/>
                    <a:gd name="T29" fmla="*/ 501 h 712"/>
                    <a:gd name="T30" fmla="*/ 449 w 1321"/>
                    <a:gd name="T31" fmla="*/ 501 h 712"/>
                    <a:gd name="T32" fmla="*/ 445 w 1321"/>
                    <a:gd name="T33" fmla="*/ 501 h 712"/>
                    <a:gd name="T34" fmla="*/ 386 w 1321"/>
                    <a:gd name="T35" fmla="*/ 497 h 712"/>
                    <a:gd name="T36" fmla="*/ 329 w 1321"/>
                    <a:gd name="T37" fmla="*/ 495 h 712"/>
                    <a:gd name="T38" fmla="*/ 275 w 1321"/>
                    <a:gd name="T39" fmla="*/ 489 h 712"/>
                    <a:gd name="T40" fmla="*/ 223 w 1321"/>
                    <a:gd name="T41" fmla="*/ 485 h 712"/>
                    <a:gd name="T42" fmla="*/ 176 w 1321"/>
                    <a:gd name="T43" fmla="*/ 476 h 712"/>
                    <a:gd name="T44" fmla="*/ 132 w 1321"/>
                    <a:gd name="T45" fmla="*/ 466 h 712"/>
                    <a:gd name="T46" fmla="*/ 96 w 1321"/>
                    <a:gd name="T47" fmla="*/ 455 h 712"/>
                    <a:gd name="T48" fmla="*/ 64 w 1321"/>
                    <a:gd name="T49" fmla="*/ 443 h 712"/>
                    <a:gd name="T50" fmla="*/ 36 w 1321"/>
                    <a:gd name="T51" fmla="*/ 428 h 712"/>
                    <a:gd name="T52" fmla="*/ 18 w 1321"/>
                    <a:gd name="T53" fmla="*/ 410 h 712"/>
                    <a:gd name="T54" fmla="*/ 6 w 1321"/>
                    <a:gd name="T55" fmla="*/ 389 h 712"/>
                    <a:gd name="T56" fmla="*/ 0 w 1321"/>
                    <a:gd name="T57" fmla="*/ 368 h 712"/>
                    <a:gd name="T58" fmla="*/ 0 w 1321"/>
                    <a:gd name="T59" fmla="*/ 365 h 712"/>
                    <a:gd name="T60" fmla="*/ 4 w 1321"/>
                    <a:gd name="T61" fmla="*/ 342 h 712"/>
                    <a:gd name="T62" fmla="*/ 16 w 1321"/>
                    <a:gd name="T63" fmla="*/ 314 h 712"/>
                    <a:gd name="T64" fmla="*/ 48 w 1321"/>
                    <a:gd name="T65" fmla="*/ 260 h 712"/>
                    <a:gd name="T66" fmla="*/ 88 w 1321"/>
                    <a:gd name="T67" fmla="*/ 210 h 712"/>
                    <a:gd name="T68" fmla="*/ 138 w 1321"/>
                    <a:gd name="T69" fmla="*/ 165 h 712"/>
                    <a:gd name="T70" fmla="*/ 192 w 1321"/>
                    <a:gd name="T71" fmla="*/ 124 h 712"/>
                    <a:gd name="T72" fmla="*/ 255 w 1321"/>
                    <a:gd name="T73" fmla="*/ 88 h 712"/>
                    <a:gd name="T74" fmla="*/ 323 w 1321"/>
                    <a:gd name="T75" fmla="*/ 58 h 712"/>
                    <a:gd name="T76" fmla="*/ 391 w 1321"/>
                    <a:gd name="T77" fmla="*/ 33 h 712"/>
                    <a:gd name="T78" fmla="*/ 470 w 1321"/>
                    <a:gd name="T79" fmla="*/ 15 h 712"/>
                    <a:gd name="T80" fmla="*/ 548 w 1321"/>
                    <a:gd name="T81" fmla="*/ 4 h 712"/>
                    <a:gd name="T82" fmla="*/ 630 w 1321"/>
                    <a:gd name="T83" fmla="*/ 0 h 712"/>
                    <a:gd name="T84" fmla="*/ 717 w 1321"/>
                    <a:gd name="T85" fmla="*/ 4 h 712"/>
                    <a:gd name="T86" fmla="*/ 800 w 1321"/>
                    <a:gd name="T87" fmla="*/ 16 h 712"/>
                    <a:gd name="T88" fmla="*/ 880 w 1321"/>
                    <a:gd name="T89" fmla="*/ 37 h 712"/>
                    <a:gd name="T90" fmla="*/ 954 w 1321"/>
                    <a:gd name="T91" fmla="*/ 63 h 712"/>
                    <a:gd name="T92" fmla="*/ 1022 w 1321"/>
                    <a:gd name="T93" fmla="*/ 96 h 712"/>
                    <a:gd name="T94" fmla="*/ 1085 w 1321"/>
                    <a:gd name="T95" fmla="*/ 136 h 712"/>
                    <a:gd name="T96" fmla="*/ 1141 w 1321"/>
                    <a:gd name="T97" fmla="*/ 180 h 712"/>
                    <a:gd name="T98" fmla="*/ 1188 w 1321"/>
                    <a:gd name="T99" fmla="*/ 228 h 712"/>
                    <a:gd name="T100" fmla="*/ 1228 w 1321"/>
                    <a:gd name="T101" fmla="*/ 282 h 71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003366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Text Box 20"/>
              <p:cNvSpPr txBox="1"/>
              <p:nvPr/>
            </p:nvSpPr>
            <p:spPr>
              <a:xfrm>
                <a:off x="75" y="81"/>
                <a:ext cx="270" cy="282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sz="2400" b="1" noProof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D</a:t>
                </a:r>
                <a:endParaRPr lang="en-US" sz="24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grpSp>
          <p:nvGrpSpPr>
            <p:cNvPr id="10" name="Group 21"/>
            <p:cNvGrpSpPr/>
            <p:nvPr/>
          </p:nvGrpSpPr>
          <p:grpSpPr bwMode="auto">
            <a:xfrm>
              <a:off x="3650" y="1095"/>
              <a:ext cx="430" cy="437"/>
              <a:chOff x="0" y="0"/>
              <a:chExt cx="430" cy="437"/>
            </a:xfrm>
          </p:grpSpPr>
          <p:grpSp>
            <p:nvGrpSpPr>
              <p:cNvPr id="36" name="Group 22"/>
              <p:cNvGrpSpPr/>
              <p:nvPr/>
            </p:nvGrpSpPr>
            <p:grpSpPr bwMode="auto">
              <a:xfrm>
                <a:off x="0" y="0"/>
                <a:ext cx="430" cy="437"/>
                <a:chOff x="0" y="0"/>
                <a:chExt cx="1680" cy="1680"/>
              </a:xfrm>
            </p:grpSpPr>
            <p:sp>
              <p:nvSpPr>
                <p:cNvPr id="38" name="Oval 23"/>
                <p:cNvSpPr>
                  <a:spLocks noChangeArrowheads="1"/>
                </p:cNvSpPr>
                <p:nvPr/>
              </p:nvSpPr>
              <p:spPr bwMode="auto">
                <a:xfrm>
                  <a:off x="1" y="1"/>
                  <a:ext cx="1681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6699"/>
                    </a:gs>
                    <a:gs pos="100000">
                      <a:srgbClr val="89A7C4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Freeform 24"/>
                <p:cNvSpPr>
                  <a:spLocks noChangeArrowheads="1"/>
                </p:cNvSpPr>
                <p:nvPr/>
              </p:nvSpPr>
              <p:spPr bwMode="auto">
                <a:xfrm>
                  <a:off x="198" y="28"/>
                  <a:ext cx="1288" cy="635"/>
                </a:xfrm>
                <a:custGeom>
                  <a:avLst/>
                  <a:gdLst>
                    <a:gd name="T0" fmla="*/ 1205 w 1321"/>
                    <a:gd name="T1" fmla="*/ 285 h 712"/>
                    <a:gd name="T2" fmla="*/ 1221 w 1321"/>
                    <a:gd name="T3" fmla="*/ 313 h 712"/>
                    <a:gd name="T4" fmla="*/ 1225 w 1321"/>
                    <a:gd name="T5" fmla="*/ 342 h 712"/>
                    <a:gd name="T6" fmla="*/ 1219 w 1321"/>
                    <a:gd name="T7" fmla="*/ 366 h 712"/>
                    <a:gd name="T8" fmla="*/ 1203 w 1321"/>
                    <a:gd name="T9" fmla="*/ 391 h 712"/>
                    <a:gd name="T10" fmla="*/ 1179 w 1321"/>
                    <a:gd name="T11" fmla="*/ 410 h 712"/>
                    <a:gd name="T12" fmla="*/ 1149 w 1321"/>
                    <a:gd name="T13" fmla="*/ 429 h 712"/>
                    <a:gd name="T14" fmla="*/ 1109 w 1321"/>
                    <a:gd name="T15" fmla="*/ 445 h 712"/>
                    <a:gd name="T16" fmla="*/ 1063 w 1321"/>
                    <a:gd name="T17" fmla="*/ 460 h 712"/>
                    <a:gd name="T18" fmla="*/ 1012 w 1321"/>
                    <a:gd name="T19" fmla="*/ 474 h 712"/>
                    <a:gd name="T20" fmla="*/ 956 w 1321"/>
                    <a:gd name="T21" fmla="*/ 484 h 712"/>
                    <a:gd name="T22" fmla="*/ 896 w 1321"/>
                    <a:gd name="T23" fmla="*/ 492 h 712"/>
                    <a:gd name="T24" fmla="*/ 831 w 1321"/>
                    <a:gd name="T25" fmla="*/ 499 h 712"/>
                    <a:gd name="T26" fmla="*/ 763 w 1321"/>
                    <a:gd name="T27" fmla="*/ 504 h 712"/>
                    <a:gd name="T28" fmla="*/ 737 w 1321"/>
                    <a:gd name="T29" fmla="*/ 505 h 712"/>
                    <a:gd name="T30" fmla="*/ 441 w 1321"/>
                    <a:gd name="T31" fmla="*/ 505 h 712"/>
                    <a:gd name="T32" fmla="*/ 438 w 1321"/>
                    <a:gd name="T33" fmla="*/ 505 h 712"/>
                    <a:gd name="T34" fmla="*/ 379 w 1321"/>
                    <a:gd name="T35" fmla="*/ 502 h 712"/>
                    <a:gd name="T36" fmla="*/ 323 w 1321"/>
                    <a:gd name="T37" fmla="*/ 499 h 712"/>
                    <a:gd name="T38" fmla="*/ 269 w 1321"/>
                    <a:gd name="T39" fmla="*/ 494 h 712"/>
                    <a:gd name="T40" fmla="*/ 217 w 1321"/>
                    <a:gd name="T41" fmla="*/ 489 h 712"/>
                    <a:gd name="T42" fmla="*/ 172 w 1321"/>
                    <a:gd name="T43" fmla="*/ 481 h 712"/>
                    <a:gd name="T44" fmla="*/ 131 w 1321"/>
                    <a:gd name="T45" fmla="*/ 470 h 712"/>
                    <a:gd name="T46" fmla="*/ 95 w 1321"/>
                    <a:gd name="T47" fmla="*/ 459 h 712"/>
                    <a:gd name="T48" fmla="*/ 61 w 1321"/>
                    <a:gd name="T49" fmla="*/ 447 h 712"/>
                    <a:gd name="T50" fmla="*/ 36 w 1321"/>
                    <a:gd name="T51" fmla="*/ 431 h 712"/>
                    <a:gd name="T52" fmla="*/ 18 w 1321"/>
                    <a:gd name="T53" fmla="*/ 414 h 712"/>
                    <a:gd name="T54" fmla="*/ 6 w 1321"/>
                    <a:gd name="T55" fmla="*/ 393 h 712"/>
                    <a:gd name="T56" fmla="*/ 0 w 1321"/>
                    <a:gd name="T57" fmla="*/ 371 h 712"/>
                    <a:gd name="T58" fmla="*/ 0 w 1321"/>
                    <a:gd name="T59" fmla="*/ 369 h 712"/>
                    <a:gd name="T60" fmla="*/ 4 w 1321"/>
                    <a:gd name="T61" fmla="*/ 345 h 712"/>
                    <a:gd name="T62" fmla="*/ 16 w 1321"/>
                    <a:gd name="T63" fmla="*/ 317 h 712"/>
                    <a:gd name="T64" fmla="*/ 48 w 1321"/>
                    <a:gd name="T65" fmla="*/ 262 h 712"/>
                    <a:gd name="T66" fmla="*/ 88 w 1321"/>
                    <a:gd name="T67" fmla="*/ 212 h 712"/>
                    <a:gd name="T68" fmla="*/ 136 w 1321"/>
                    <a:gd name="T69" fmla="*/ 167 h 712"/>
                    <a:gd name="T70" fmla="*/ 189 w 1321"/>
                    <a:gd name="T71" fmla="*/ 125 h 712"/>
                    <a:gd name="T72" fmla="*/ 250 w 1321"/>
                    <a:gd name="T73" fmla="*/ 88 h 712"/>
                    <a:gd name="T74" fmla="*/ 316 w 1321"/>
                    <a:gd name="T75" fmla="*/ 58 h 712"/>
                    <a:gd name="T76" fmla="*/ 385 w 1321"/>
                    <a:gd name="T77" fmla="*/ 33 h 712"/>
                    <a:gd name="T78" fmla="*/ 461 w 1321"/>
                    <a:gd name="T79" fmla="*/ 15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704 w 1321"/>
                    <a:gd name="T85" fmla="*/ 4 h 712"/>
                    <a:gd name="T86" fmla="*/ 785 w 1321"/>
                    <a:gd name="T87" fmla="*/ 17 h 712"/>
                    <a:gd name="T88" fmla="*/ 864 w 1321"/>
                    <a:gd name="T89" fmla="*/ 37 h 712"/>
                    <a:gd name="T90" fmla="*/ 936 w 1321"/>
                    <a:gd name="T91" fmla="*/ 63 h 712"/>
                    <a:gd name="T92" fmla="*/ 1003 w 1321"/>
                    <a:gd name="T93" fmla="*/ 97 h 712"/>
                    <a:gd name="T94" fmla="*/ 1065 w 1321"/>
                    <a:gd name="T95" fmla="*/ 137 h 712"/>
                    <a:gd name="T96" fmla="*/ 1120 w 1321"/>
                    <a:gd name="T97" fmla="*/ 181 h 712"/>
                    <a:gd name="T98" fmla="*/ 1166 w 1321"/>
                    <a:gd name="T99" fmla="*/ 231 h 712"/>
                    <a:gd name="T100" fmla="*/ 1205 w 1321"/>
                    <a:gd name="T101" fmla="*/ 285 h 71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336699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7" name="Text Box 25"/>
              <p:cNvSpPr txBox="1"/>
              <p:nvPr/>
            </p:nvSpPr>
            <p:spPr>
              <a:xfrm>
                <a:off x="80" y="61"/>
                <a:ext cx="260" cy="282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sz="2400" b="1" noProof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B</a:t>
                </a:r>
                <a:endParaRPr lang="en-US" sz="24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grpSp>
          <p:nvGrpSpPr>
            <p:cNvPr id="11" name="Group 26"/>
            <p:cNvGrpSpPr/>
            <p:nvPr/>
          </p:nvGrpSpPr>
          <p:grpSpPr bwMode="auto">
            <a:xfrm>
              <a:off x="3264" y="2487"/>
              <a:ext cx="412" cy="392"/>
              <a:chOff x="0" y="0"/>
              <a:chExt cx="412" cy="392"/>
            </a:xfrm>
          </p:grpSpPr>
          <p:grpSp>
            <p:nvGrpSpPr>
              <p:cNvPr id="32" name="Group 27"/>
              <p:cNvGrpSpPr/>
              <p:nvPr/>
            </p:nvGrpSpPr>
            <p:grpSpPr bwMode="auto">
              <a:xfrm>
                <a:off x="0" y="0"/>
                <a:ext cx="412" cy="392"/>
                <a:chOff x="0" y="0"/>
                <a:chExt cx="1680" cy="1680"/>
              </a:xfrm>
            </p:grpSpPr>
            <p:sp>
              <p:nvSpPr>
                <p:cNvPr id="34" name="Oval 28"/>
                <p:cNvSpPr>
                  <a:spLocks noChangeArrowheads="1"/>
                </p:cNvSpPr>
                <p:nvPr/>
              </p:nvSpPr>
              <p:spPr bwMode="auto">
                <a:xfrm>
                  <a:off x="3" y="-1"/>
                  <a:ext cx="1671" cy="16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656565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" name="Freeform 29"/>
                <p:cNvSpPr>
                  <a:spLocks noChangeArrowheads="1"/>
                </p:cNvSpPr>
                <p:nvPr/>
              </p:nvSpPr>
              <p:spPr bwMode="auto">
                <a:xfrm>
                  <a:off x="193" y="29"/>
                  <a:ext cx="1299" cy="633"/>
                </a:xfrm>
                <a:custGeom>
                  <a:avLst/>
                  <a:gdLst>
                    <a:gd name="T0" fmla="*/ 1237 w 1321"/>
                    <a:gd name="T1" fmla="*/ 282 h 712"/>
                    <a:gd name="T2" fmla="*/ 1252 w 1321"/>
                    <a:gd name="T3" fmla="*/ 310 h 712"/>
                    <a:gd name="T4" fmla="*/ 1256 w 1321"/>
                    <a:gd name="T5" fmla="*/ 339 h 712"/>
                    <a:gd name="T6" fmla="*/ 1250 w 1321"/>
                    <a:gd name="T7" fmla="*/ 363 h 712"/>
                    <a:gd name="T8" fmla="*/ 1234 w 1321"/>
                    <a:gd name="T9" fmla="*/ 387 h 712"/>
                    <a:gd name="T10" fmla="*/ 1210 w 1321"/>
                    <a:gd name="T11" fmla="*/ 407 h 712"/>
                    <a:gd name="T12" fmla="*/ 1178 w 1321"/>
                    <a:gd name="T13" fmla="*/ 424 h 712"/>
                    <a:gd name="T14" fmla="*/ 1137 w 1321"/>
                    <a:gd name="T15" fmla="*/ 441 h 712"/>
                    <a:gd name="T16" fmla="*/ 1091 w 1321"/>
                    <a:gd name="T17" fmla="*/ 456 h 712"/>
                    <a:gd name="T18" fmla="*/ 1038 w 1321"/>
                    <a:gd name="T19" fmla="*/ 469 h 712"/>
                    <a:gd name="T20" fmla="*/ 980 w 1321"/>
                    <a:gd name="T21" fmla="*/ 480 h 712"/>
                    <a:gd name="T22" fmla="*/ 919 w 1321"/>
                    <a:gd name="T23" fmla="*/ 488 h 712"/>
                    <a:gd name="T24" fmla="*/ 852 w 1321"/>
                    <a:gd name="T25" fmla="*/ 495 h 712"/>
                    <a:gd name="T26" fmla="*/ 784 w 1321"/>
                    <a:gd name="T27" fmla="*/ 499 h 712"/>
                    <a:gd name="T28" fmla="*/ 756 w 1321"/>
                    <a:gd name="T29" fmla="*/ 501 h 712"/>
                    <a:gd name="T30" fmla="*/ 452 w 1321"/>
                    <a:gd name="T31" fmla="*/ 501 h 712"/>
                    <a:gd name="T32" fmla="*/ 448 w 1321"/>
                    <a:gd name="T33" fmla="*/ 501 h 712"/>
                    <a:gd name="T34" fmla="*/ 388 w 1321"/>
                    <a:gd name="T35" fmla="*/ 497 h 712"/>
                    <a:gd name="T36" fmla="*/ 330 w 1321"/>
                    <a:gd name="T37" fmla="*/ 495 h 712"/>
                    <a:gd name="T38" fmla="*/ 275 w 1321"/>
                    <a:gd name="T39" fmla="*/ 489 h 712"/>
                    <a:gd name="T40" fmla="*/ 223 w 1321"/>
                    <a:gd name="T41" fmla="*/ 485 h 712"/>
                    <a:gd name="T42" fmla="*/ 177 w 1321"/>
                    <a:gd name="T43" fmla="*/ 476 h 712"/>
                    <a:gd name="T44" fmla="*/ 135 w 1321"/>
                    <a:gd name="T45" fmla="*/ 466 h 712"/>
                    <a:gd name="T46" fmla="*/ 96 w 1321"/>
                    <a:gd name="T47" fmla="*/ 455 h 712"/>
                    <a:gd name="T48" fmla="*/ 64 w 1321"/>
                    <a:gd name="T49" fmla="*/ 443 h 712"/>
                    <a:gd name="T50" fmla="*/ 36 w 1321"/>
                    <a:gd name="T51" fmla="*/ 428 h 712"/>
                    <a:gd name="T52" fmla="*/ 18 w 1321"/>
                    <a:gd name="T53" fmla="*/ 410 h 712"/>
                    <a:gd name="T54" fmla="*/ 6 w 1321"/>
                    <a:gd name="T55" fmla="*/ 389 h 712"/>
                    <a:gd name="T56" fmla="*/ 0 w 1321"/>
                    <a:gd name="T57" fmla="*/ 368 h 712"/>
                    <a:gd name="T58" fmla="*/ 0 w 1321"/>
                    <a:gd name="T59" fmla="*/ 365 h 712"/>
                    <a:gd name="T60" fmla="*/ 4 w 1321"/>
                    <a:gd name="T61" fmla="*/ 342 h 712"/>
                    <a:gd name="T62" fmla="*/ 16 w 1321"/>
                    <a:gd name="T63" fmla="*/ 314 h 712"/>
                    <a:gd name="T64" fmla="*/ 48 w 1321"/>
                    <a:gd name="T65" fmla="*/ 260 h 712"/>
                    <a:gd name="T66" fmla="*/ 89 w 1321"/>
                    <a:gd name="T67" fmla="*/ 210 h 712"/>
                    <a:gd name="T68" fmla="*/ 141 w 1321"/>
                    <a:gd name="T69" fmla="*/ 165 h 712"/>
                    <a:gd name="T70" fmla="*/ 195 w 1321"/>
                    <a:gd name="T71" fmla="*/ 124 h 712"/>
                    <a:gd name="T72" fmla="*/ 258 w 1321"/>
                    <a:gd name="T73" fmla="*/ 88 h 712"/>
                    <a:gd name="T74" fmla="*/ 324 w 1321"/>
                    <a:gd name="T75" fmla="*/ 58 h 712"/>
                    <a:gd name="T76" fmla="*/ 394 w 1321"/>
                    <a:gd name="T77" fmla="*/ 33 h 712"/>
                    <a:gd name="T78" fmla="*/ 473 w 1321"/>
                    <a:gd name="T79" fmla="*/ 15 h 712"/>
                    <a:gd name="T80" fmla="*/ 552 w 1321"/>
                    <a:gd name="T81" fmla="*/ 4 h 712"/>
                    <a:gd name="T82" fmla="*/ 634 w 1321"/>
                    <a:gd name="T83" fmla="*/ 0 h 712"/>
                    <a:gd name="T84" fmla="*/ 722 w 1321"/>
                    <a:gd name="T85" fmla="*/ 4 h 712"/>
                    <a:gd name="T86" fmla="*/ 805 w 1321"/>
                    <a:gd name="T87" fmla="*/ 16 h 712"/>
                    <a:gd name="T88" fmla="*/ 886 w 1321"/>
                    <a:gd name="T89" fmla="*/ 37 h 712"/>
                    <a:gd name="T90" fmla="*/ 960 w 1321"/>
                    <a:gd name="T91" fmla="*/ 63 h 712"/>
                    <a:gd name="T92" fmla="*/ 1029 w 1321"/>
                    <a:gd name="T93" fmla="*/ 96 h 712"/>
                    <a:gd name="T94" fmla="*/ 1092 w 1321"/>
                    <a:gd name="T95" fmla="*/ 136 h 712"/>
                    <a:gd name="T96" fmla="*/ 1149 w 1321"/>
                    <a:gd name="T97" fmla="*/ 180 h 712"/>
                    <a:gd name="T98" fmla="*/ 1196 w 1321"/>
                    <a:gd name="T99" fmla="*/ 228 h 712"/>
                    <a:gd name="T100" fmla="*/ 1237 w 1321"/>
                    <a:gd name="T101" fmla="*/ 282 h 71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Text Box 30"/>
              <p:cNvSpPr txBox="1"/>
              <p:nvPr/>
            </p:nvSpPr>
            <p:spPr>
              <a:xfrm>
                <a:off x="101" y="20"/>
                <a:ext cx="253" cy="282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sz="2400" b="1" noProof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C</a:t>
                </a:r>
                <a:endParaRPr lang="en-US" sz="24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grpSp>
          <p:nvGrpSpPr>
            <p:cNvPr id="12" name="Group 31"/>
            <p:cNvGrpSpPr/>
            <p:nvPr/>
          </p:nvGrpSpPr>
          <p:grpSpPr bwMode="auto">
            <a:xfrm>
              <a:off x="1200" y="1095"/>
              <a:ext cx="432" cy="432"/>
              <a:chOff x="0" y="0"/>
              <a:chExt cx="432" cy="432"/>
            </a:xfrm>
          </p:grpSpPr>
          <p:grpSp>
            <p:nvGrpSpPr>
              <p:cNvPr id="28" name="Group 32"/>
              <p:cNvGrpSpPr/>
              <p:nvPr/>
            </p:nvGrpSpPr>
            <p:grpSpPr bwMode="auto">
              <a:xfrm>
                <a:off x="0" y="0"/>
                <a:ext cx="432" cy="432"/>
                <a:chOff x="0" y="0"/>
                <a:chExt cx="1680" cy="1680"/>
              </a:xfrm>
            </p:grpSpPr>
            <p:sp>
              <p:nvSpPr>
                <p:cNvPr id="30" name="Oval 33"/>
                <p:cNvSpPr>
                  <a:spLocks noChangeArrowheads="1"/>
                </p:cNvSpPr>
                <p:nvPr/>
              </p:nvSpPr>
              <p:spPr bwMode="auto">
                <a:xfrm>
                  <a:off x="-2" y="1"/>
                  <a:ext cx="1680" cy="16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3B2C1"/>
                    </a:gs>
                    <a:gs pos="100000">
                      <a:srgbClr val="4A5158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" name="Freeform 34"/>
                <p:cNvSpPr>
                  <a:spLocks noChangeArrowheads="1"/>
                </p:cNvSpPr>
                <p:nvPr/>
              </p:nvSpPr>
              <p:spPr bwMode="auto">
                <a:xfrm>
                  <a:off x="193" y="28"/>
                  <a:ext cx="1289" cy="633"/>
                </a:xfrm>
                <a:custGeom>
                  <a:avLst/>
                  <a:gdLst>
                    <a:gd name="T0" fmla="*/ 1208 w 1321"/>
                    <a:gd name="T1" fmla="*/ 282 h 712"/>
                    <a:gd name="T2" fmla="*/ 1224 w 1321"/>
                    <a:gd name="T3" fmla="*/ 310 h 712"/>
                    <a:gd name="T4" fmla="*/ 1228 w 1321"/>
                    <a:gd name="T5" fmla="*/ 339 h 712"/>
                    <a:gd name="T6" fmla="*/ 1222 w 1321"/>
                    <a:gd name="T7" fmla="*/ 363 h 712"/>
                    <a:gd name="T8" fmla="*/ 1206 w 1321"/>
                    <a:gd name="T9" fmla="*/ 387 h 712"/>
                    <a:gd name="T10" fmla="*/ 1182 w 1321"/>
                    <a:gd name="T11" fmla="*/ 407 h 712"/>
                    <a:gd name="T12" fmla="*/ 1151 w 1321"/>
                    <a:gd name="T13" fmla="*/ 424 h 712"/>
                    <a:gd name="T14" fmla="*/ 1111 w 1321"/>
                    <a:gd name="T15" fmla="*/ 441 h 712"/>
                    <a:gd name="T16" fmla="*/ 1066 w 1321"/>
                    <a:gd name="T17" fmla="*/ 456 h 712"/>
                    <a:gd name="T18" fmla="*/ 1015 w 1321"/>
                    <a:gd name="T19" fmla="*/ 469 h 712"/>
                    <a:gd name="T20" fmla="*/ 958 w 1321"/>
                    <a:gd name="T21" fmla="*/ 480 h 712"/>
                    <a:gd name="T22" fmla="*/ 899 w 1321"/>
                    <a:gd name="T23" fmla="*/ 488 h 712"/>
                    <a:gd name="T24" fmla="*/ 832 w 1321"/>
                    <a:gd name="T25" fmla="*/ 495 h 712"/>
                    <a:gd name="T26" fmla="*/ 766 w 1321"/>
                    <a:gd name="T27" fmla="*/ 499 h 712"/>
                    <a:gd name="T28" fmla="*/ 739 w 1321"/>
                    <a:gd name="T29" fmla="*/ 501 h 712"/>
                    <a:gd name="T30" fmla="*/ 442 w 1321"/>
                    <a:gd name="T31" fmla="*/ 501 h 712"/>
                    <a:gd name="T32" fmla="*/ 439 w 1321"/>
                    <a:gd name="T33" fmla="*/ 501 h 712"/>
                    <a:gd name="T34" fmla="*/ 380 w 1321"/>
                    <a:gd name="T35" fmla="*/ 497 h 712"/>
                    <a:gd name="T36" fmla="*/ 324 w 1321"/>
                    <a:gd name="T37" fmla="*/ 495 h 712"/>
                    <a:gd name="T38" fmla="*/ 269 w 1321"/>
                    <a:gd name="T39" fmla="*/ 489 h 712"/>
                    <a:gd name="T40" fmla="*/ 218 w 1321"/>
                    <a:gd name="T41" fmla="*/ 485 h 712"/>
                    <a:gd name="T42" fmla="*/ 173 w 1321"/>
                    <a:gd name="T43" fmla="*/ 476 h 712"/>
                    <a:gd name="T44" fmla="*/ 132 w 1321"/>
                    <a:gd name="T45" fmla="*/ 466 h 712"/>
                    <a:gd name="T46" fmla="*/ 96 w 1321"/>
                    <a:gd name="T47" fmla="*/ 455 h 712"/>
                    <a:gd name="T48" fmla="*/ 61 w 1321"/>
                    <a:gd name="T49" fmla="*/ 443 h 712"/>
                    <a:gd name="T50" fmla="*/ 36 w 1321"/>
                    <a:gd name="T51" fmla="*/ 428 h 712"/>
                    <a:gd name="T52" fmla="*/ 18 w 1321"/>
                    <a:gd name="T53" fmla="*/ 410 h 712"/>
                    <a:gd name="T54" fmla="*/ 6 w 1321"/>
                    <a:gd name="T55" fmla="*/ 389 h 712"/>
                    <a:gd name="T56" fmla="*/ 0 w 1321"/>
                    <a:gd name="T57" fmla="*/ 368 h 712"/>
                    <a:gd name="T58" fmla="*/ 0 w 1321"/>
                    <a:gd name="T59" fmla="*/ 365 h 712"/>
                    <a:gd name="T60" fmla="*/ 4 w 1321"/>
                    <a:gd name="T61" fmla="*/ 342 h 712"/>
                    <a:gd name="T62" fmla="*/ 16 w 1321"/>
                    <a:gd name="T63" fmla="*/ 314 h 712"/>
                    <a:gd name="T64" fmla="*/ 48 w 1321"/>
                    <a:gd name="T65" fmla="*/ 260 h 712"/>
                    <a:gd name="T66" fmla="*/ 88 w 1321"/>
                    <a:gd name="T67" fmla="*/ 210 h 712"/>
                    <a:gd name="T68" fmla="*/ 137 w 1321"/>
                    <a:gd name="T69" fmla="*/ 165 h 712"/>
                    <a:gd name="T70" fmla="*/ 189 w 1321"/>
                    <a:gd name="T71" fmla="*/ 124 h 712"/>
                    <a:gd name="T72" fmla="*/ 251 w 1321"/>
                    <a:gd name="T73" fmla="*/ 88 h 712"/>
                    <a:gd name="T74" fmla="*/ 317 w 1321"/>
                    <a:gd name="T75" fmla="*/ 58 h 712"/>
                    <a:gd name="T76" fmla="*/ 385 w 1321"/>
                    <a:gd name="T77" fmla="*/ 33 h 712"/>
                    <a:gd name="T78" fmla="*/ 462 w 1321"/>
                    <a:gd name="T79" fmla="*/ 15 h 712"/>
                    <a:gd name="T80" fmla="*/ 540 w 1321"/>
                    <a:gd name="T81" fmla="*/ 4 h 712"/>
                    <a:gd name="T82" fmla="*/ 620 w 1321"/>
                    <a:gd name="T83" fmla="*/ 0 h 712"/>
                    <a:gd name="T84" fmla="*/ 705 w 1321"/>
                    <a:gd name="T85" fmla="*/ 4 h 712"/>
                    <a:gd name="T86" fmla="*/ 786 w 1321"/>
                    <a:gd name="T87" fmla="*/ 16 h 712"/>
                    <a:gd name="T88" fmla="*/ 866 w 1321"/>
                    <a:gd name="T89" fmla="*/ 37 h 712"/>
                    <a:gd name="T90" fmla="*/ 939 w 1321"/>
                    <a:gd name="T91" fmla="*/ 63 h 712"/>
                    <a:gd name="T92" fmla="*/ 1005 w 1321"/>
                    <a:gd name="T93" fmla="*/ 96 h 712"/>
                    <a:gd name="T94" fmla="*/ 1067 w 1321"/>
                    <a:gd name="T95" fmla="*/ 136 h 712"/>
                    <a:gd name="T96" fmla="*/ 1122 w 1321"/>
                    <a:gd name="T97" fmla="*/ 180 h 712"/>
                    <a:gd name="T98" fmla="*/ 1169 w 1321"/>
                    <a:gd name="T99" fmla="*/ 228 h 712"/>
                    <a:gd name="T100" fmla="*/ 1208 w 1321"/>
                    <a:gd name="T101" fmla="*/ 282 h 71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A3B2C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Text Box 35"/>
              <p:cNvSpPr txBox="1"/>
              <p:nvPr/>
            </p:nvSpPr>
            <p:spPr>
              <a:xfrm>
                <a:off x="98" y="48"/>
                <a:ext cx="252" cy="282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sz="2400" b="1" noProof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E</a:t>
                </a:r>
                <a:endParaRPr lang="en-US" sz="2400" b="1" noProof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13" name="Oval 36"/>
            <p:cNvSpPr>
              <a:spLocks noChangeArrowheads="1"/>
            </p:cNvSpPr>
            <p:nvPr/>
          </p:nvSpPr>
          <p:spPr bwMode="auto">
            <a:xfrm rot="-3372907">
              <a:off x="3217" y="2387"/>
              <a:ext cx="82" cy="88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939393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Oval 37"/>
            <p:cNvSpPr>
              <a:spLocks noChangeArrowheads="1"/>
            </p:cNvSpPr>
            <p:nvPr/>
          </p:nvSpPr>
          <p:spPr bwMode="auto">
            <a:xfrm rot="-3372907">
              <a:off x="3120" y="2291"/>
              <a:ext cx="82" cy="88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939393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5" name="Group 38"/>
            <p:cNvGrpSpPr/>
            <p:nvPr/>
          </p:nvGrpSpPr>
          <p:grpSpPr bwMode="auto">
            <a:xfrm>
              <a:off x="1680" y="1383"/>
              <a:ext cx="231" cy="130"/>
              <a:chOff x="0" y="0"/>
              <a:chExt cx="231" cy="130"/>
            </a:xfrm>
          </p:grpSpPr>
          <p:sp>
            <p:nvSpPr>
              <p:cNvPr id="26" name="Oval 39"/>
              <p:cNvSpPr>
                <a:spLocks noChangeArrowheads="1"/>
              </p:cNvSpPr>
              <p:nvPr/>
            </p:nvSpPr>
            <p:spPr bwMode="auto">
              <a:xfrm rot="-3372907">
                <a:off x="3" y="-1"/>
                <a:ext cx="82" cy="84"/>
              </a:xfrm>
              <a:prstGeom prst="ellipse">
                <a:avLst/>
              </a:prstGeom>
              <a:gradFill rotWithShape="1">
                <a:gsLst>
                  <a:gs pos="0">
                    <a:srgbClr val="A3B2C1"/>
                  </a:gs>
                  <a:gs pos="100000">
                    <a:srgbClr val="5E676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Oval 40"/>
              <p:cNvSpPr>
                <a:spLocks noChangeArrowheads="1"/>
              </p:cNvSpPr>
              <p:nvPr/>
            </p:nvSpPr>
            <p:spPr bwMode="auto">
              <a:xfrm rot="-3372907">
                <a:off x="145" y="43"/>
                <a:ext cx="82" cy="86"/>
              </a:xfrm>
              <a:prstGeom prst="ellipse">
                <a:avLst/>
              </a:prstGeom>
              <a:gradFill rotWithShape="1">
                <a:gsLst>
                  <a:gs pos="0">
                    <a:srgbClr val="A3B2C1"/>
                  </a:gs>
                  <a:gs pos="100000">
                    <a:srgbClr val="4F575E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6" name="Group 41"/>
            <p:cNvGrpSpPr/>
            <p:nvPr/>
          </p:nvGrpSpPr>
          <p:grpSpPr bwMode="auto">
            <a:xfrm>
              <a:off x="2544" y="739"/>
              <a:ext cx="87" cy="260"/>
              <a:chOff x="0" y="0"/>
              <a:chExt cx="87" cy="260"/>
            </a:xfrm>
          </p:grpSpPr>
          <p:sp>
            <p:nvSpPr>
              <p:cNvPr id="24" name="Oval 42"/>
              <p:cNvSpPr>
                <a:spLocks noChangeArrowheads="1"/>
              </p:cNvSpPr>
              <p:nvPr/>
            </p:nvSpPr>
            <p:spPr bwMode="auto">
              <a:xfrm rot="-3372907">
                <a:off x="4" y="-1"/>
                <a:ext cx="82" cy="89"/>
              </a:xfrm>
              <a:prstGeom prst="ellipse">
                <a:avLst/>
              </a:prstGeom>
              <a:gradFill rotWithShape="1">
                <a:gsLst>
                  <a:gs pos="0">
                    <a:srgbClr val="CC0000"/>
                  </a:gs>
                  <a:gs pos="100000">
                    <a:srgbClr val="5D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Oval 43"/>
              <p:cNvSpPr>
                <a:spLocks noChangeArrowheads="1"/>
              </p:cNvSpPr>
              <p:nvPr/>
            </p:nvSpPr>
            <p:spPr bwMode="auto">
              <a:xfrm rot="-3372907">
                <a:off x="4" y="165"/>
                <a:ext cx="82" cy="89"/>
              </a:xfrm>
              <a:prstGeom prst="ellipse">
                <a:avLst/>
              </a:prstGeom>
              <a:gradFill rotWithShape="1">
                <a:gsLst>
                  <a:gs pos="0">
                    <a:srgbClr val="CC0000"/>
                  </a:gs>
                  <a:gs pos="100000">
                    <a:srgbClr val="63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" name="Oval 44"/>
            <p:cNvSpPr>
              <a:spLocks noChangeArrowheads="1"/>
            </p:cNvSpPr>
            <p:nvPr/>
          </p:nvSpPr>
          <p:spPr bwMode="auto">
            <a:xfrm rot="-3372907">
              <a:off x="3471" y="1397"/>
              <a:ext cx="82" cy="88"/>
            </a:xfrm>
            <a:prstGeom prst="ellipse">
              <a:avLst/>
            </a:prstGeom>
            <a:gradFill rotWithShape="1">
              <a:gsLst>
                <a:gs pos="0">
                  <a:srgbClr val="658BB2"/>
                </a:gs>
                <a:gs pos="100000">
                  <a:srgbClr val="3366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Oval 45"/>
            <p:cNvSpPr>
              <a:spLocks noChangeArrowheads="1"/>
            </p:cNvSpPr>
            <p:nvPr/>
          </p:nvSpPr>
          <p:spPr bwMode="auto">
            <a:xfrm rot="-3372907">
              <a:off x="3308" y="1467"/>
              <a:ext cx="81" cy="89"/>
            </a:xfrm>
            <a:prstGeom prst="ellipse">
              <a:avLst/>
            </a:prstGeom>
            <a:gradFill rotWithShape="1">
              <a:gsLst>
                <a:gs pos="0">
                  <a:srgbClr val="658BB2"/>
                </a:gs>
                <a:gs pos="100000">
                  <a:srgbClr val="3366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Text Box 46"/>
            <p:cNvSpPr txBox="1">
              <a:spLocks noChangeArrowheads="1"/>
            </p:cNvSpPr>
            <p:nvPr/>
          </p:nvSpPr>
          <p:spPr bwMode="auto">
            <a:xfrm>
              <a:off x="0" y="1191"/>
              <a:ext cx="1199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000000"/>
                  </a:solidFill>
                  <a:ea typeface="黑体" panose="02010609060101010101" pitchFamily="49" charset="-122"/>
                </a:rPr>
                <a:t>评估与调整</a:t>
              </a:r>
              <a:endParaRPr lang="zh-CN" altLang="en-US" sz="2000" b="1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" name="Text Box 47"/>
            <p:cNvSpPr txBox="1">
              <a:spLocks noChangeArrowheads="1"/>
            </p:cNvSpPr>
            <p:nvPr/>
          </p:nvSpPr>
          <p:spPr bwMode="auto">
            <a:xfrm>
              <a:off x="1611" y="0"/>
              <a:ext cx="1741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生涯唤醒</a:t>
              </a:r>
              <a:endParaRPr lang="zh-CN" altLang="en-US" sz="2000" b="1" dirty="0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" name="Text Box 48"/>
            <p:cNvSpPr txBox="1">
              <a:spLocks noChangeArrowheads="1"/>
            </p:cNvSpPr>
            <p:nvPr/>
          </p:nvSpPr>
          <p:spPr bwMode="auto">
            <a:xfrm>
              <a:off x="4081" y="1199"/>
              <a:ext cx="1199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认识</a:t>
              </a:r>
              <a:endParaRPr lang="en-US" sz="2000" b="1" dirty="0">
                <a:solidFill>
                  <a:srgbClr val="000000"/>
                </a:solidFill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ea typeface="黑体" panose="02010609060101010101" pitchFamily="49" charset="-122"/>
                </a:rPr>
                <a:t>自我</a:t>
              </a:r>
              <a:endParaRPr lang="zh-CN" altLang="en-US" sz="2000" b="1" dirty="0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2" name="Text Box 49"/>
            <p:cNvSpPr txBox="1">
              <a:spLocks noChangeArrowheads="1"/>
            </p:cNvSpPr>
            <p:nvPr/>
          </p:nvSpPr>
          <p:spPr bwMode="auto">
            <a:xfrm>
              <a:off x="238" y="2630"/>
              <a:ext cx="1201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000000"/>
                  </a:solidFill>
                  <a:ea typeface="黑体" panose="02010609060101010101" pitchFamily="49" charset="-122"/>
                </a:rPr>
                <a:t>决策及行动</a:t>
              </a:r>
              <a:endParaRPr lang="zh-CN" altLang="en-US" sz="2000" b="1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3" name="Text Box 50"/>
            <p:cNvSpPr txBox="1">
              <a:spLocks noChangeArrowheads="1"/>
            </p:cNvSpPr>
            <p:nvPr/>
          </p:nvSpPr>
          <p:spPr bwMode="auto">
            <a:xfrm>
              <a:off x="3697" y="2630"/>
              <a:ext cx="1199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000000"/>
                  </a:solidFill>
                  <a:ea typeface="黑体" panose="02010609060101010101" pitchFamily="49" charset="-122"/>
                </a:rPr>
                <a:t>认识外部世界</a:t>
              </a:r>
              <a:endParaRPr lang="zh-CN" altLang="en-US" sz="2000" b="1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55" name="文本框 4"/>
          <p:cNvSpPr txBox="1"/>
          <p:nvPr/>
        </p:nvSpPr>
        <p:spPr>
          <a:xfrm>
            <a:off x="110613" y="150989"/>
            <a:ext cx="11731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生涯规划的方法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036"/>
</p:tagLst>
</file>

<file path=ppt/theme/theme1.xml><?xml version="1.0" encoding="utf-8"?>
<a:theme xmlns:a="http://schemas.openxmlformats.org/drawingml/2006/main" name="默认设计模板">
  <a:themeElements>
    <a:clrScheme name="PPT3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B262C"/>
      </a:accent1>
      <a:accent2>
        <a:srgbClr val="00BAF7"/>
      </a:accent2>
      <a:accent3>
        <a:srgbClr val="921519"/>
      </a:accent3>
      <a:accent4>
        <a:srgbClr val="F96D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5981</Words>
  <Application>WPS 演示</Application>
  <PresentationFormat>宽屏</PresentationFormat>
  <Paragraphs>676</Paragraphs>
  <Slides>49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2" baseType="lpstr">
      <vt:lpstr>Arial</vt:lpstr>
      <vt:lpstr>宋体</vt:lpstr>
      <vt:lpstr>Wingdings</vt:lpstr>
      <vt:lpstr>黑体</vt:lpstr>
      <vt:lpstr>Verdana</vt:lpstr>
      <vt:lpstr>微软雅黑</vt:lpstr>
      <vt:lpstr>Arial Unicode MS</vt:lpstr>
      <vt:lpstr>Calibri</vt:lpstr>
      <vt:lpstr>Tahoma</vt:lpstr>
      <vt:lpstr>Calibri</vt:lpstr>
      <vt:lpstr>Times New Roman</vt:lpstr>
      <vt:lpstr>华文彩云</vt:lpstr>
      <vt:lpstr>默认设计模板</vt:lpstr>
      <vt:lpstr>对生涯规划教育再认识</vt:lpstr>
      <vt:lpstr>生涯规划教育是立德树人的重要途径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生涯唤醒</vt:lpstr>
      <vt:lpstr>PowerPoint 演示文稿</vt:lpstr>
      <vt:lpstr>             高中生职业理想调研统计</vt:lpstr>
      <vt:lpstr>高中生职业理想形成因素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mrp</cp:lastModifiedBy>
  <cp:revision>257</cp:revision>
  <dcterms:created xsi:type="dcterms:W3CDTF">2016-03-26T05:13:00Z</dcterms:created>
  <dcterms:modified xsi:type="dcterms:W3CDTF">2018-04-13T15:49:58Z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